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8"/>
  </p:notesMasterIdLst>
  <p:sldIdLst>
    <p:sldId id="272" r:id="rId2"/>
    <p:sldId id="294" r:id="rId3"/>
    <p:sldId id="328" r:id="rId4"/>
    <p:sldId id="317" r:id="rId5"/>
    <p:sldId id="318" r:id="rId6"/>
    <p:sldId id="320" r:id="rId7"/>
    <p:sldId id="321" r:id="rId8"/>
    <p:sldId id="322" r:id="rId9"/>
    <p:sldId id="324" r:id="rId10"/>
    <p:sldId id="325" r:id="rId11"/>
    <p:sldId id="326" r:id="rId12"/>
    <p:sldId id="340" r:id="rId13"/>
    <p:sldId id="327" r:id="rId14"/>
    <p:sldId id="329" r:id="rId15"/>
    <p:sldId id="285" r:id="rId16"/>
    <p:sldId id="331" r:id="rId17"/>
    <p:sldId id="337" r:id="rId18"/>
    <p:sldId id="332" r:id="rId19"/>
    <p:sldId id="333" r:id="rId20"/>
    <p:sldId id="334" r:id="rId21"/>
    <p:sldId id="335" r:id="rId22"/>
    <p:sldId id="336" r:id="rId23"/>
    <p:sldId id="330" r:id="rId24"/>
    <p:sldId id="339" r:id="rId25"/>
    <p:sldId id="319" r:id="rId26"/>
    <p:sldId id="33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A300"/>
    <a:srgbClr val="506C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58" autoAdjust="0"/>
    <p:restoredTop sz="94660"/>
  </p:normalViewPr>
  <p:slideViewPr>
    <p:cSldViewPr snapToGrid="0">
      <p:cViewPr varScale="1">
        <p:scale>
          <a:sx n="110" d="100"/>
          <a:sy n="110" d="100"/>
        </p:scale>
        <p:origin x="132" y="21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7/30/2021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a:p>
        </p:txBody>
      </p:sp>
    </p:spTree>
    <p:extLst>
      <p:ext uri="{BB962C8B-B14F-4D97-AF65-F5344CB8AC3E}">
        <p14:creationId xmlns:p14="http://schemas.microsoft.com/office/powerpoint/2010/main" val="1495133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t>7/30/2021</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7/30/2021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4816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7/30/2021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531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7/30/2021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090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7/30/2021</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2501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7/30/2021</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181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7/30/2021</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28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7/30/2021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9192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t>7/30/2021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5196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7/30/2021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87777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7/30/2021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6975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7/30/2021</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983992" y="3200407"/>
            <a:ext cx="8222155" cy="704843"/>
          </a:xfrm>
        </p:spPr>
        <p:txBody>
          <a:bodyPr>
            <a:noAutofit/>
          </a:bodyPr>
          <a:lstStyle/>
          <a:p>
            <a:pPr>
              <a:lnSpc>
                <a:spcPct val="150000"/>
              </a:lnSpc>
            </a:pPr>
            <a:r>
              <a:rPr lang="en-US" sz="3600" b="0" dirty="0">
                <a:solidFill>
                  <a:schemeClr val="accent6">
                    <a:lumMod val="75000"/>
                  </a:schemeClr>
                </a:solidFill>
                <a:latin typeface="Arial Nova" panose="020B0504020202020204" pitchFamily="34" charset="0"/>
              </a:rPr>
              <a:t>HTMA – Part 1</a:t>
            </a:r>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3108543"/>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There are a few resources to use to learn about HTMA and I encourage you to find each one.</a:t>
            </a:r>
          </a:p>
          <a:p>
            <a:pPr algn="ctr"/>
            <a:endParaRPr lang="en-US" sz="2800" dirty="0">
              <a:solidFill>
                <a:schemeClr val="accent3">
                  <a:lumMod val="75000"/>
                </a:schemeClr>
              </a:solidFill>
            </a:endParaRPr>
          </a:p>
          <a:p>
            <a:pPr algn="ctr"/>
            <a:r>
              <a:rPr lang="en-US" sz="2800" dirty="0">
                <a:solidFill>
                  <a:schemeClr val="accent3">
                    <a:lumMod val="75000"/>
                  </a:schemeClr>
                </a:solidFill>
              </a:rPr>
              <a:t>What I am teaching is merely the basics of minerals and patterns, but also, and most important, applying this knowledge through the functional wellness concepts that are taught here in the Mentorship.</a:t>
            </a:r>
            <a:endParaRPr lang="en-US" sz="2800" dirty="0">
              <a:solidFill>
                <a:srgbClr val="506C1E"/>
              </a:solidFill>
            </a:endParaRPr>
          </a:p>
        </p:txBody>
      </p:sp>
    </p:spTree>
    <p:extLst>
      <p:ext uri="{BB962C8B-B14F-4D97-AF65-F5344CB8AC3E}">
        <p14:creationId xmlns:p14="http://schemas.microsoft.com/office/powerpoint/2010/main" val="827260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3167390"/>
            <a:ext cx="8609229" cy="954107"/>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What happens when you add in a mineral in isolation?</a:t>
            </a:r>
            <a:endParaRPr lang="en-US" sz="2800" dirty="0">
              <a:solidFill>
                <a:srgbClr val="506C1E"/>
              </a:solidFill>
            </a:endParaRPr>
          </a:p>
        </p:txBody>
      </p:sp>
    </p:spTree>
    <p:extLst>
      <p:ext uri="{BB962C8B-B14F-4D97-AF65-F5344CB8AC3E}">
        <p14:creationId xmlns:p14="http://schemas.microsoft.com/office/powerpoint/2010/main" val="38120175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3167390"/>
            <a:ext cx="8609229" cy="954107"/>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Can you balance minerals by adding in other minerals?</a:t>
            </a:r>
            <a:endParaRPr lang="en-US" sz="2800" dirty="0">
              <a:solidFill>
                <a:srgbClr val="506C1E"/>
              </a:solidFill>
            </a:endParaRPr>
          </a:p>
        </p:txBody>
      </p:sp>
    </p:spTree>
    <p:extLst>
      <p:ext uri="{BB962C8B-B14F-4D97-AF65-F5344CB8AC3E}">
        <p14:creationId xmlns:p14="http://schemas.microsoft.com/office/powerpoint/2010/main" val="2547966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3167390"/>
            <a:ext cx="8609229" cy="954107"/>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What are some things that cause minerals to be imbalanced?</a:t>
            </a:r>
            <a:endParaRPr lang="en-US" sz="2800" dirty="0">
              <a:solidFill>
                <a:srgbClr val="506C1E"/>
              </a:solidFill>
            </a:endParaRPr>
          </a:p>
        </p:txBody>
      </p:sp>
    </p:spTree>
    <p:extLst>
      <p:ext uri="{BB962C8B-B14F-4D97-AF65-F5344CB8AC3E}">
        <p14:creationId xmlns:p14="http://schemas.microsoft.com/office/powerpoint/2010/main" val="3737003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3167390"/>
            <a:ext cx="8609229" cy="523220"/>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Why do we test hair?</a:t>
            </a:r>
            <a:endParaRPr lang="en-US" sz="2800" dirty="0">
              <a:solidFill>
                <a:srgbClr val="506C1E"/>
              </a:solidFill>
            </a:endParaRPr>
          </a:p>
        </p:txBody>
      </p:sp>
    </p:spTree>
    <p:extLst>
      <p:ext uri="{BB962C8B-B14F-4D97-AF65-F5344CB8AC3E}">
        <p14:creationId xmlns:p14="http://schemas.microsoft.com/office/powerpoint/2010/main" val="32529188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2521059"/>
            <a:ext cx="8609229" cy="1815882"/>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All forms of testing – blood, urine, stool - can provide insight for various reasons. Hair is not the only test we use but it must be considered by its strengths and weaknesses.</a:t>
            </a:r>
            <a:endParaRPr lang="en-US" sz="2800" dirty="0">
              <a:solidFill>
                <a:srgbClr val="506C1E"/>
              </a:solidFill>
            </a:endParaRPr>
          </a:p>
        </p:txBody>
      </p:sp>
    </p:spTree>
    <p:extLst>
      <p:ext uri="{BB962C8B-B14F-4D97-AF65-F5344CB8AC3E}">
        <p14:creationId xmlns:p14="http://schemas.microsoft.com/office/powerpoint/2010/main" val="767097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2090172"/>
            <a:ext cx="8609229" cy="2677656"/>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Blood, urine, stool and hair all tell us different things but because of their constituencies, cannot be compared apples to apples.</a:t>
            </a:r>
          </a:p>
          <a:p>
            <a:pPr algn="ctr"/>
            <a:endParaRPr lang="en-US" sz="2800" dirty="0">
              <a:solidFill>
                <a:schemeClr val="accent3">
                  <a:lumMod val="75000"/>
                </a:schemeClr>
              </a:solidFill>
            </a:endParaRPr>
          </a:p>
          <a:p>
            <a:pPr algn="ctr"/>
            <a:r>
              <a:rPr lang="en-US" sz="2800" dirty="0">
                <a:solidFill>
                  <a:schemeClr val="accent3">
                    <a:lumMod val="75000"/>
                  </a:schemeClr>
                </a:solidFill>
              </a:rPr>
              <a:t>Just like we look for clues in blood work, HTMA can give suggestions of trends early on.</a:t>
            </a:r>
            <a:endParaRPr lang="en-US" sz="2800" dirty="0">
              <a:solidFill>
                <a:srgbClr val="506C1E"/>
              </a:solidFill>
            </a:endParaRPr>
          </a:p>
        </p:txBody>
      </p:sp>
    </p:spTree>
    <p:extLst>
      <p:ext uri="{BB962C8B-B14F-4D97-AF65-F5344CB8AC3E}">
        <p14:creationId xmlns:p14="http://schemas.microsoft.com/office/powerpoint/2010/main" val="33716934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733246"/>
            <a:ext cx="8609229" cy="6124754"/>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Blood is the highway, moving things along. We can see what is on the highway but nothing beyond the off ramps (tissues).</a:t>
            </a:r>
          </a:p>
          <a:p>
            <a:pPr algn="ctr"/>
            <a:endParaRPr lang="en-US" sz="2800" dirty="0">
              <a:solidFill>
                <a:schemeClr val="accent3">
                  <a:lumMod val="75000"/>
                </a:schemeClr>
              </a:solidFill>
            </a:endParaRPr>
          </a:p>
          <a:p>
            <a:pPr algn="ctr"/>
            <a:r>
              <a:rPr lang="en-US" sz="2800" dirty="0">
                <a:solidFill>
                  <a:schemeClr val="accent3">
                    <a:lumMod val="75000"/>
                  </a:schemeClr>
                </a:solidFill>
              </a:rPr>
              <a:t>Stool is the culmination of what comes through the gut and gives clues to digestion and imbalances that exist right in that space.</a:t>
            </a:r>
          </a:p>
          <a:p>
            <a:pPr algn="ctr"/>
            <a:endParaRPr lang="en-US" sz="2800" dirty="0">
              <a:solidFill>
                <a:schemeClr val="accent3">
                  <a:lumMod val="75000"/>
                </a:schemeClr>
              </a:solidFill>
            </a:endParaRPr>
          </a:p>
          <a:p>
            <a:pPr algn="ctr"/>
            <a:r>
              <a:rPr lang="en-US" sz="2800" dirty="0">
                <a:solidFill>
                  <a:schemeClr val="accent3">
                    <a:lumMod val="75000"/>
                  </a:schemeClr>
                </a:solidFill>
              </a:rPr>
              <a:t>Urine shows what the body is excreting, such as metabolites on an OAT or iodine sufficiency based on excretion.</a:t>
            </a:r>
          </a:p>
          <a:p>
            <a:pPr algn="ctr"/>
            <a:endParaRPr lang="en-US" sz="2800" dirty="0">
              <a:solidFill>
                <a:schemeClr val="accent3">
                  <a:lumMod val="75000"/>
                </a:schemeClr>
              </a:solidFill>
            </a:endParaRPr>
          </a:p>
          <a:p>
            <a:pPr algn="ctr"/>
            <a:r>
              <a:rPr lang="en-US" sz="2800" dirty="0">
                <a:solidFill>
                  <a:schemeClr val="accent3">
                    <a:lumMod val="75000"/>
                  </a:schemeClr>
                </a:solidFill>
              </a:rPr>
              <a:t>None of these can give accurate info on the movement of minerals in the cells and tissues.</a:t>
            </a:r>
            <a:endParaRPr lang="en-US" sz="2800" dirty="0">
              <a:solidFill>
                <a:srgbClr val="506C1E"/>
              </a:solidFill>
            </a:endParaRPr>
          </a:p>
        </p:txBody>
      </p:sp>
    </p:spTree>
    <p:extLst>
      <p:ext uri="{BB962C8B-B14F-4D97-AF65-F5344CB8AC3E}">
        <p14:creationId xmlns:p14="http://schemas.microsoft.com/office/powerpoint/2010/main" val="3646158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660433-86E4-4CE4-B2D7-E9DFAB3BC60B}"/>
              </a:ext>
            </a:extLst>
          </p:cNvPr>
          <p:cNvPicPr>
            <a:picLocks noChangeAspect="1"/>
          </p:cNvPicPr>
          <p:nvPr/>
        </p:nvPicPr>
        <p:blipFill>
          <a:blip r:embed="rId2"/>
          <a:stretch>
            <a:fillRect/>
          </a:stretch>
        </p:blipFill>
        <p:spPr>
          <a:xfrm>
            <a:off x="1589810" y="906411"/>
            <a:ext cx="8405918" cy="5785334"/>
          </a:xfrm>
          <a:prstGeom prst="rect">
            <a:avLst/>
          </a:prstGeom>
        </p:spPr>
      </p:pic>
      <p:sp>
        <p:nvSpPr>
          <p:cNvPr id="5" name="TextBox 4">
            <a:extLst>
              <a:ext uri="{FF2B5EF4-FFF2-40B4-BE49-F238E27FC236}">
                <a16:creationId xmlns:a16="http://schemas.microsoft.com/office/drawing/2014/main" id="{B42C5785-5416-43CB-8A29-67B5348BBB64}"/>
              </a:ext>
            </a:extLst>
          </p:cNvPr>
          <p:cNvSpPr txBox="1"/>
          <p:nvPr/>
        </p:nvSpPr>
        <p:spPr>
          <a:xfrm>
            <a:off x="2010478" y="5951589"/>
            <a:ext cx="3782291" cy="369332"/>
          </a:xfrm>
          <a:prstGeom prst="rect">
            <a:avLst/>
          </a:prstGeom>
          <a:noFill/>
          <a:ln>
            <a:solidFill>
              <a:schemeClr val="bg2"/>
            </a:solidFill>
          </a:ln>
        </p:spPr>
        <p:txBody>
          <a:bodyPr wrap="square" rtlCol="0">
            <a:spAutoFit/>
          </a:bodyPr>
          <a:lstStyle/>
          <a:p>
            <a:r>
              <a:rPr lang="en-US" dirty="0">
                <a:solidFill>
                  <a:schemeClr val="bg1"/>
                </a:solidFill>
              </a:rPr>
              <a:t>Rick Fischer, “Mineral Mastery”</a:t>
            </a:r>
          </a:p>
        </p:txBody>
      </p:sp>
    </p:spTree>
    <p:extLst>
      <p:ext uri="{BB962C8B-B14F-4D97-AF65-F5344CB8AC3E}">
        <p14:creationId xmlns:p14="http://schemas.microsoft.com/office/powerpoint/2010/main" val="553281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3 03: Scalp, Cranial Cavity and Face at Touro University ...">
            <a:extLst>
              <a:ext uri="{FF2B5EF4-FFF2-40B4-BE49-F238E27FC236}">
                <a16:creationId xmlns:a16="http://schemas.microsoft.com/office/drawing/2014/main" id="{29BA1D18-0457-417D-836A-420D151C91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475" y="204788"/>
            <a:ext cx="5353050" cy="644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0691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ake Better Care of Your Scalp">
            <a:extLst>
              <a:ext uri="{FF2B5EF4-FFF2-40B4-BE49-F238E27FC236}">
                <a16:creationId xmlns:a16="http://schemas.microsoft.com/office/drawing/2014/main" id="{16CEA2D4-6CA5-40B8-92D2-7D297F017C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0"/>
            <a:ext cx="90947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3915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C099E5-70C4-41A2-A421-F5F17D18FAA4}"/>
              </a:ext>
            </a:extLst>
          </p:cNvPr>
          <p:cNvPicPr>
            <a:picLocks noChangeAspect="1"/>
          </p:cNvPicPr>
          <p:nvPr/>
        </p:nvPicPr>
        <p:blipFill>
          <a:blip r:embed="rId2"/>
          <a:stretch>
            <a:fillRect/>
          </a:stretch>
        </p:blipFill>
        <p:spPr>
          <a:xfrm>
            <a:off x="411740" y="393123"/>
            <a:ext cx="5591175" cy="3848100"/>
          </a:xfrm>
          <a:prstGeom prst="rect">
            <a:avLst/>
          </a:prstGeom>
        </p:spPr>
      </p:pic>
      <p:pic>
        <p:nvPicPr>
          <p:cNvPr id="5" name="Picture 4">
            <a:extLst>
              <a:ext uri="{FF2B5EF4-FFF2-40B4-BE49-F238E27FC236}">
                <a16:creationId xmlns:a16="http://schemas.microsoft.com/office/drawing/2014/main" id="{064252B3-69A9-4378-9ACB-6577DF492288}"/>
              </a:ext>
            </a:extLst>
          </p:cNvPr>
          <p:cNvPicPr>
            <a:picLocks noChangeAspect="1"/>
          </p:cNvPicPr>
          <p:nvPr/>
        </p:nvPicPr>
        <p:blipFill>
          <a:blip r:embed="rId3"/>
          <a:stretch>
            <a:fillRect/>
          </a:stretch>
        </p:blipFill>
        <p:spPr>
          <a:xfrm>
            <a:off x="6096000" y="2637559"/>
            <a:ext cx="5591175" cy="3848100"/>
          </a:xfrm>
          <a:prstGeom prst="rect">
            <a:avLst/>
          </a:prstGeom>
        </p:spPr>
      </p:pic>
      <p:sp>
        <p:nvSpPr>
          <p:cNvPr id="6" name="TextBox 5">
            <a:extLst>
              <a:ext uri="{FF2B5EF4-FFF2-40B4-BE49-F238E27FC236}">
                <a16:creationId xmlns:a16="http://schemas.microsoft.com/office/drawing/2014/main" id="{59DFCFE4-C57B-487A-977E-ACE803BD8DB3}"/>
              </a:ext>
            </a:extLst>
          </p:cNvPr>
          <p:cNvSpPr txBox="1"/>
          <p:nvPr/>
        </p:nvSpPr>
        <p:spPr>
          <a:xfrm>
            <a:off x="1257300" y="5164282"/>
            <a:ext cx="3782291" cy="369332"/>
          </a:xfrm>
          <a:prstGeom prst="rect">
            <a:avLst/>
          </a:prstGeom>
          <a:noFill/>
          <a:ln>
            <a:solidFill>
              <a:schemeClr val="bg2"/>
            </a:solidFill>
          </a:ln>
        </p:spPr>
        <p:txBody>
          <a:bodyPr wrap="square" rtlCol="0">
            <a:spAutoFit/>
          </a:bodyPr>
          <a:lstStyle/>
          <a:p>
            <a:r>
              <a:rPr lang="en-US" dirty="0"/>
              <a:t>Rick Fischer, “Mineral Mastery”</a:t>
            </a:r>
          </a:p>
        </p:txBody>
      </p:sp>
    </p:spTree>
    <p:extLst>
      <p:ext uri="{BB962C8B-B14F-4D97-AF65-F5344CB8AC3E}">
        <p14:creationId xmlns:p14="http://schemas.microsoft.com/office/powerpoint/2010/main" val="747864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9DFCFE4-C57B-487A-977E-ACE803BD8DB3}"/>
              </a:ext>
            </a:extLst>
          </p:cNvPr>
          <p:cNvSpPr txBox="1"/>
          <p:nvPr/>
        </p:nvSpPr>
        <p:spPr>
          <a:xfrm>
            <a:off x="8271164" y="6130636"/>
            <a:ext cx="3782291" cy="369332"/>
          </a:xfrm>
          <a:prstGeom prst="rect">
            <a:avLst/>
          </a:prstGeom>
          <a:noFill/>
          <a:ln>
            <a:solidFill>
              <a:schemeClr val="bg2"/>
            </a:solidFill>
          </a:ln>
        </p:spPr>
        <p:txBody>
          <a:bodyPr wrap="square" rtlCol="0">
            <a:spAutoFit/>
          </a:bodyPr>
          <a:lstStyle/>
          <a:p>
            <a:r>
              <a:rPr lang="en-US" dirty="0"/>
              <a:t>Rick Fischer, “Mineral Mastery”</a:t>
            </a:r>
          </a:p>
        </p:txBody>
      </p:sp>
      <p:pic>
        <p:nvPicPr>
          <p:cNvPr id="4" name="Picture 3">
            <a:extLst>
              <a:ext uri="{FF2B5EF4-FFF2-40B4-BE49-F238E27FC236}">
                <a16:creationId xmlns:a16="http://schemas.microsoft.com/office/drawing/2014/main" id="{41A63820-F1B6-4CB1-B15D-4B381780CE86}"/>
              </a:ext>
            </a:extLst>
          </p:cNvPr>
          <p:cNvPicPr>
            <a:picLocks noChangeAspect="1"/>
          </p:cNvPicPr>
          <p:nvPr/>
        </p:nvPicPr>
        <p:blipFill>
          <a:blip r:embed="rId2"/>
          <a:stretch>
            <a:fillRect/>
          </a:stretch>
        </p:blipFill>
        <p:spPr>
          <a:xfrm>
            <a:off x="1303823" y="1238466"/>
            <a:ext cx="9584353" cy="4381068"/>
          </a:xfrm>
          <a:prstGeom prst="rect">
            <a:avLst/>
          </a:prstGeom>
        </p:spPr>
      </p:pic>
      <p:sp>
        <p:nvSpPr>
          <p:cNvPr id="7" name="TextBox 6">
            <a:extLst>
              <a:ext uri="{FF2B5EF4-FFF2-40B4-BE49-F238E27FC236}">
                <a16:creationId xmlns:a16="http://schemas.microsoft.com/office/drawing/2014/main" id="{7C268FD9-1CFD-40C2-89B9-905379C8B7AB}"/>
              </a:ext>
            </a:extLst>
          </p:cNvPr>
          <p:cNvSpPr txBox="1"/>
          <p:nvPr/>
        </p:nvSpPr>
        <p:spPr>
          <a:xfrm>
            <a:off x="1303823" y="5870864"/>
            <a:ext cx="5306261" cy="369332"/>
          </a:xfrm>
          <a:prstGeom prst="rect">
            <a:avLst/>
          </a:prstGeom>
          <a:noFill/>
          <a:ln>
            <a:solidFill>
              <a:schemeClr val="bg2"/>
            </a:solidFill>
          </a:ln>
        </p:spPr>
        <p:txBody>
          <a:bodyPr wrap="none" rtlCol="0">
            <a:spAutoFit/>
          </a:bodyPr>
          <a:lstStyle/>
          <a:p>
            <a:r>
              <a:rPr lang="en-US" dirty="0"/>
              <a:t>Comparing blood and hair with this knowledge…</a:t>
            </a:r>
          </a:p>
        </p:txBody>
      </p:sp>
    </p:spTree>
    <p:extLst>
      <p:ext uri="{BB962C8B-B14F-4D97-AF65-F5344CB8AC3E}">
        <p14:creationId xmlns:p14="http://schemas.microsoft.com/office/powerpoint/2010/main" val="6609566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332306"/>
            <a:ext cx="8609229" cy="4401205"/>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Minerals</a:t>
            </a:r>
          </a:p>
          <a:p>
            <a:pPr algn="ctr"/>
            <a:endParaRPr lang="en-US" sz="2800" dirty="0">
              <a:solidFill>
                <a:schemeClr val="accent3">
                  <a:lumMod val="75000"/>
                </a:schemeClr>
              </a:solidFill>
            </a:endParaRPr>
          </a:p>
          <a:p>
            <a:pPr algn="ctr"/>
            <a:r>
              <a:rPr lang="en-US" sz="2800" dirty="0">
                <a:solidFill>
                  <a:schemeClr val="accent3">
                    <a:lumMod val="75000"/>
                  </a:schemeClr>
                </a:solidFill>
              </a:rPr>
              <a:t>Minerals are some of the most impactful factors involved with our health.</a:t>
            </a:r>
          </a:p>
          <a:p>
            <a:pPr algn="ctr"/>
            <a:endParaRPr lang="en-US" sz="2800" dirty="0">
              <a:solidFill>
                <a:schemeClr val="accent3">
                  <a:lumMod val="75000"/>
                </a:schemeClr>
              </a:solidFill>
            </a:endParaRPr>
          </a:p>
          <a:p>
            <a:pPr algn="ctr"/>
            <a:r>
              <a:rPr lang="en-US" sz="2800" dirty="0">
                <a:solidFill>
                  <a:schemeClr val="accent3">
                    <a:lumMod val="75000"/>
                  </a:schemeClr>
                </a:solidFill>
              </a:rPr>
              <a:t>Consider what changes in health are possible when using just a bit of salt and potassium.</a:t>
            </a:r>
          </a:p>
          <a:p>
            <a:pPr algn="ctr"/>
            <a:endParaRPr lang="en-US" sz="2800" dirty="0">
              <a:solidFill>
                <a:schemeClr val="accent3">
                  <a:lumMod val="75000"/>
                </a:schemeClr>
              </a:solidFill>
            </a:endParaRPr>
          </a:p>
          <a:p>
            <a:pPr algn="ctr"/>
            <a:r>
              <a:rPr lang="en-US" sz="2800" dirty="0">
                <a:solidFill>
                  <a:schemeClr val="accent3">
                    <a:lumMod val="75000"/>
                  </a:schemeClr>
                </a:solidFill>
              </a:rPr>
              <a:t>Notice how stress can be reduced with just a small amount of magnesium.</a:t>
            </a:r>
            <a:endParaRPr lang="en-US" sz="2800" dirty="0">
              <a:solidFill>
                <a:srgbClr val="506C1E"/>
              </a:solidFill>
            </a:endParaRPr>
          </a:p>
        </p:txBody>
      </p:sp>
    </p:spTree>
    <p:extLst>
      <p:ext uri="{BB962C8B-B14F-4D97-AF65-F5344CB8AC3E}">
        <p14:creationId xmlns:p14="http://schemas.microsoft.com/office/powerpoint/2010/main" val="1796779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2305615"/>
            <a:ext cx="8609229" cy="2246769"/>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Each mineral in our body has a love hate relationship with each other.</a:t>
            </a:r>
          </a:p>
          <a:p>
            <a:pPr algn="ctr"/>
            <a:endParaRPr lang="en-US" sz="2800" dirty="0">
              <a:solidFill>
                <a:schemeClr val="accent3">
                  <a:lumMod val="75000"/>
                </a:schemeClr>
              </a:solidFill>
            </a:endParaRPr>
          </a:p>
          <a:p>
            <a:pPr algn="ctr"/>
            <a:r>
              <a:rPr lang="en-US" sz="2800" dirty="0">
                <a:solidFill>
                  <a:schemeClr val="accent3">
                    <a:lumMod val="75000"/>
                  </a:schemeClr>
                </a:solidFill>
              </a:rPr>
              <a:t>Some work to support each other and still others will oppose the other.</a:t>
            </a:r>
            <a:endParaRPr lang="en-US" sz="2800" dirty="0">
              <a:solidFill>
                <a:srgbClr val="506C1E"/>
              </a:solidFill>
            </a:endParaRPr>
          </a:p>
        </p:txBody>
      </p:sp>
    </p:spTree>
    <p:extLst>
      <p:ext uri="{BB962C8B-B14F-4D97-AF65-F5344CB8AC3E}">
        <p14:creationId xmlns:p14="http://schemas.microsoft.com/office/powerpoint/2010/main" val="8174338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95C85C-49C9-49AC-A94D-1DE2A666F17B}"/>
              </a:ext>
            </a:extLst>
          </p:cNvPr>
          <p:cNvPicPr>
            <a:picLocks noChangeAspect="1"/>
          </p:cNvPicPr>
          <p:nvPr/>
        </p:nvPicPr>
        <p:blipFill>
          <a:blip r:embed="rId2"/>
          <a:stretch>
            <a:fillRect/>
          </a:stretch>
        </p:blipFill>
        <p:spPr>
          <a:xfrm>
            <a:off x="2284282" y="0"/>
            <a:ext cx="7623436" cy="6858000"/>
          </a:xfrm>
          <a:prstGeom prst="rect">
            <a:avLst/>
          </a:prstGeom>
        </p:spPr>
      </p:pic>
    </p:spTree>
    <p:extLst>
      <p:ext uri="{BB962C8B-B14F-4D97-AF65-F5344CB8AC3E}">
        <p14:creationId xmlns:p14="http://schemas.microsoft.com/office/powerpoint/2010/main" val="42074655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944406"/>
            <a:ext cx="8609229" cy="5324535"/>
          </a:xfrm>
          <a:prstGeom prst="rect">
            <a:avLst/>
          </a:prstGeom>
          <a:noFill/>
          <a:ln>
            <a:solidFill>
              <a:schemeClr val="bg1"/>
            </a:solidFill>
          </a:ln>
        </p:spPr>
        <p:txBody>
          <a:bodyPr wrap="square" rtlCol="0">
            <a:spAutoFit/>
          </a:bodyPr>
          <a:lstStyle/>
          <a:p>
            <a:r>
              <a:rPr lang="en-US" sz="2000" dirty="0">
                <a:solidFill>
                  <a:schemeClr val="accent3">
                    <a:lumMod val="75000"/>
                  </a:schemeClr>
                </a:solidFill>
              </a:rPr>
              <a:t>Vitamin C (Ascorbic Acid)</a:t>
            </a:r>
          </a:p>
          <a:p>
            <a:r>
              <a:rPr lang="en-US" sz="2000" dirty="0">
                <a:solidFill>
                  <a:schemeClr val="accent3">
                    <a:lumMod val="75000"/>
                  </a:schemeClr>
                </a:solidFill>
              </a:rPr>
              <a:t>Synergistic Nutrients</a:t>
            </a:r>
          </a:p>
          <a:p>
            <a:endParaRPr lang="en-US" sz="2000" dirty="0">
              <a:solidFill>
                <a:schemeClr val="accent3">
                  <a:lumMod val="75000"/>
                </a:schemeClr>
              </a:solidFill>
            </a:endParaRPr>
          </a:p>
          <a:p>
            <a:r>
              <a:rPr lang="en-US" sz="2000" dirty="0">
                <a:solidFill>
                  <a:schemeClr val="accent3">
                    <a:lumMod val="75000"/>
                  </a:schemeClr>
                </a:solidFill>
              </a:rPr>
              <a:t>Copper</a:t>
            </a:r>
          </a:p>
          <a:p>
            <a:endParaRPr lang="en-US" sz="2000" dirty="0">
              <a:solidFill>
                <a:schemeClr val="accent3">
                  <a:lumMod val="75000"/>
                </a:schemeClr>
              </a:solidFill>
            </a:endParaRPr>
          </a:p>
          <a:p>
            <a:r>
              <a:rPr lang="en-US" sz="2000" dirty="0">
                <a:solidFill>
                  <a:schemeClr val="accent3">
                    <a:lumMod val="75000"/>
                  </a:schemeClr>
                </a:solidFill>
              </a:rPr>
              <a:t>Post-absorptive, vitamin C can stimulate uptake and metabolism of copper. Vitamin C deficiency could lead to symptoms of copper deficiency.</a:t>
            </a:r>
          </a:p>
          <a:p>
            <a:endParaRPr lang="en-US" sz="2000" dirty="0">
              <a:solidFill>
                <a:schemeClr val="accent3">
                  <a:lumMod val="75000"/>
                </a:schemeClr>
              </a:solidFill>
            </a:endParaRPr>
          </a:p>
          <a:p>
            <a:r>
              <a:rPr lang="en-US" sz="2000" dirty="0">
                <a:solidFill>
                  <a:schemeClr val="accent3">
                    <a:lumMod val="75000"/>
                  </a:schemeClr>
                </a:solidFill>
              </a:rPr>
              <a:t>Iron</a:t>
            </a:r>
          </a:p>
          <a:p>
            <a:endParaRPr lang="en-US" sz="2000" dirty="0">
              <a:solidFill>
                <a:schemeClr val="accent3">
                  <a:lumMod val="75000"/>
                </a:schemeClr>
              </a:solidFill>
            </a:endParaRPr>
          </a:p>
          <a:p>
            <a:r>
              <a:rPr lang="en-US" sz="2000" dirty="0">
                <a:solidFill>
                  <a:schemeClr val="accent3">
                    <a:lumMod val="75000"/>
                  </a:schemeClr>
                </a:solidFill>
              </a:rPr>
              <a:t>Increases absorption of non-heme iron, even in the presence of inhibitory substances; vitamin C also regulates uptake and metabolism of iron.</a:t>
            </a:r>
          </a:p>
          <a:p>
            <a:endParaRPr lang="en-US" sz="2000" dirty="0">
              <a:solidFill>
                <a:schemeClr val="accent3">
                  <a:lumMod val="75000"/>
                </a:schemeClr>
              </a:solidFill>
            </a:endParaRPr>
          </a:p>
          <a:p>
            <a:r>
              <a:rPr lang="en-US" sz="2000" dirty="0">
                <a:solidFill>
                  <a:schemeClr val="accent3">
                    <a:lumMod val="75000"/>
                  </a:schemeClr>
                </a:solidFill>
              </a:rPr>
              <a:t>Selenium</a:t>
            </a:r>
          </a:p>
          <a:p>
            <a:endParaRPr lang="en-US" sz="2000" dirty="0">
              <a:solidFill>
                <a:schemeClr val="accent3">
                  <a:lumMod val="75000"/>
                </a:schemeClr>
              </a:solidFill>
            </a:endParaRPr>
          </a:p>
          <a:p>
            <a:r>
              <a:rPr lang="en-US" sz="2000" dirty="0">
                <a:solidFill>
                  <a:schemeClr val="accent3">
                    <a:lumMod val="75000"/>
                  </a:schemeClr>
                </a:solidFill>
              </a:rPr>
              <a:t>A diet high in vitamin C led to increased percent of absorption of sodium selenite and retention of the absorbed selenium.</a:t>
            </a:r>
            <a:endParaRPr lang="en-US" sz="2000" dirty="0">
              <a:solidFill>
                <a:srgbClr val="506C1E"/>
              </a:solidFill>
            </a:endParaRPr>
          </a:p>
        </p:txBody>
      </p:sp>
    </p:spTree>
    <p:extLst>
      <p:ext uri="{BB962C8B-B14F-4D97-AF65-F5344CB8AC3E}">
        <p14:creationId xmlns:p14="http://schemas.microsoft.com/office/powerpoint/2010/main" val="19177768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944406"/>
            <a:ext cx="8609229" cy="5016758"/>
          </a:xfrm>
          <a:prstGeom prst="rect">
            <a:avLst/>
          </a:prstGeom>
          <a:noFill/>
          <a:ln>
            <a:solidFill>
              <a:schemeClr val="bg1"/>
            </a:solidFill>
          </a:ln>
        </p:spPr>
        <p:txBody>
          <a:bodyPr wrap="square" rtlCol="0">
            <a:spAutoFit/>
          </a:bodyPr>
          <a:lstStyle/>
          <a:p>
            <a:r>
              <a:rPr lang="en-US" sz="2000" dirty="0">
                <a:solidFill>
                  <a:schemeClr val="accent3">
                    <a:lumMod val="75000"/>
                  </a:schemeClr>
                </a:solidFill>
              </a:rPr>
              <a:t>Vitamin C (Ascorbic Acid)</a:t>
            </a:r>
          </a:p>
          <a:p>
            <a:r>
              <a:rPr lang="en-US" sz="2000" dirty="0">
                <a:solidFill>
                  <a:schemeClr val="accent3">
                    <a:lumMod val="75000"/>
                  </a:schemeClr>
                </a:solidFill>
              </a:rPr>
              <a:t>Antagonistic Nutrients</a:t>
            </a:r>
          </a:p>
          <a:p>
            <a:endParaRPr lang="en-US" sz="2000" dirty="0">
              <a:solidFill>
                <a:schemeClr val="accent3">
                  <a:lumMod val="75000"/>
                </a:schemeClr>
              </a:solidFill>
            </a:endParaRPr>
          </a:p>
          <a:p>
            <a:r>
              <a:rPr lang="en-US" sz="2000" dirty="0">
                <a:solidFill>
                  <a:schemeClr val="accent3">
                    <a:lumMod val="75000"/>
                  </a:schemeClr>
                </a:solidFill>
              </a:rPr>
              <a:t>Copper</a:t>
            </a:r>
          </a:p>
          <a:p>
            <a:endParaRPr lang="en-US" sz="2000" dirty="0">
              <a:solidFill>
                <a:schemeClr val="accent3">
                  <a:lumMod val="75000"/>
                </a:schemeClr>
              </a:solidFill>
            </a:endParaRPr>
          </a:p>
          <a:p>
            <a:r>
              <a:rPr lang="en-US" sz="2000" dirty="0">
                <a:solidFill>
                  <a:schemeClr val="accent3">
                    <a:lumMod val="75000"/>
                  </a:schemeClr>
                </a:solidFill>
              </a:rPr>
              <a:t>High levels of vitamin C inhibits absorption of copper, possibly through increasing iron absorption, which is a copper antagonist.</a:t>
            </a:r>
          </a:p>
          <a:p>
            <a:endParaRPr lang="en-US" sz="2000" dirty="0">
              <a:solidFill>
                <a:schemeClr val="accent3">
                  <a:lumMod val="75000"/>
                </a:schemeClr>
              </a:solidFill>
            </a:endParaRPr>
          </a:p>
          <a:p>
            <a:r>
              <a:rPr lang="en-US" sz="2000" dirty="0">
                <a:solidFill>
                  <a:schemeClr val="accent3">
                    <a:lumMod val="75000"/>
                  </a:schemeClr>
                </a:solidFill>
              </a:rPr>
              <a:t>Iron</a:t>
            </a:r>
          </a:p>
          <a:p>
            <a:endParaRPr lang="en-US" sz="2000" dirty="0">
              <a:solidFill>
                <a:schemeClr val="accent3">
                  <a:lumMod val="75000"/>
                </a:schemeClr>
              </a:solidFill>
            </a:endParaRPr>
          </a:p>
          <a:p>
            <a:r>
              <a:rPr lang="en-US" sz="2000" dirty="0">
                <a:solidFill>
                  <a:schemeClr val="accent3">
                    <a:lumMod val="75000"/>
                  </a:schemeClr>
                </a:solidFill>
              </a:rPr>
              <a:t>Excess vitamin C could increase iron overload risk.</a:t>
            </a:r>
          </a:p>
          <a:p>
            <a:endParaRPr lang="en-US" sz="2000" dirty="0">
              <a:solidFill>
                <a:schemeClr val="accent3">
                  <a:lumMod val="75000"/>
                </a:schemeClr>
              </a:solidFill>
            </a:endParaRPr>
          </a:p>
          <a:p>
            <a:r>
              <a:rPr lang="en-US" sz="2000" dirty="0">
                <a:solidFill>
                  <a:schemeClr val="accent3">
                    <a:lumMod val="75000"/>
                  </a:schemeClr>
                </a:solidFill>
              </a:rPr>
              <a:t>Selenium</a:t>
            </a:r>
          </a:p>
          <a:p>
            <a:endParaRPr lang="en-US" sz="2000" dirty="0">
              <a:solidFill>
                <a:schemeClr val="accent3">
                  <a:lumMod val="75000"/>
                </a:schemeClr>
              </a:solidFill>
            </a:endParaRPr>
          </a:p>
          <a:p>
            <a:r>
              <a:rPr lang="en-US" sz="2000" dirty="0">
                <a:solidFill>
                  <a:schemeClr val="accent3">
                    <a:lumMod val="75000"/>
                  </a:schemeClr>
                </a:solidFill>
              </a:rPr>
              <a:t>Converts sodium selenite to elemental selenium which inhibits absorption but only when supplements are taken on an empty stomach.</a:t>
            </a:r>
            <a:endParaRPr lang="en-US" sz="2000" dirty="0">
              <a:solidFill>
                <a:srgbClr val="506C1E"/>
              </a:solidFill>
            </a:endParaRPr>
          </a:p>
        </p:txBody>
      </p:sp>
    </p:spTree>
    <p:extLst>
      <p:ext uri="{BB962C8B-B14F-4D97-AF65-F5344CB8AC3E}">
        <p14:creationId xmlns:p14="http://schemas.microsoft.com/office/powerpoint/2010/main" val="35041749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944406"/>
            <a:ext cx="8609229" cy="5016758"/>
          </a:xfrm>
          <a:prstGeom prst="rect">
            <a:avLst/>
          </a:prstGeom>
          <a:noFill/>
          <a:ln>
            <a:solidFill>
              <a:schemeClr val="bg1"/>
            </a:solidFill>
          </a:ln>
        </p:spPr>
        <p:txBody>
          <a:bodyPr wrap="square" rtlCol="0">
            <a:spAutoFit/>
          </a:bodyPr>
          <a:lstStyle/>
          <a:p>
            <a:r>
              <a:rPr lang="en-US" sz="2000" b="1" dirty="0">
                <a:solidFill>
                  <a:schemeClr val="accent3">
                    <a:lumMod val="75000"/>
                  </a:schemeClr>
                </a:solidFill>
              </a:rPr>
              <a:t>Iron</a:t>
            </a:r>
          </a:p>
          <a:p>
            <a:endParaRPr lang="en-US" sz="2000" dirty="0">
              <a:solidFill>
                <a:schemeClr val="accent3">
                  <a:lumMod val="75000"/>
                </a:schemeClr>
              </a:solidFill>
            </a:endParaRPr>
          </a:p>
          <a:p>
            <a:r>
              <a:rPr lang="en-US" sz="2000" dirty="0">
                <a:solidFill>
                  <a:schemeClr val="accent3">
                    <a:lumMod val="75000"/>
                  </a:schemeClr>
                </a:solidFill>
              </a:rPr>
              <a:t>High levels of calcium decrease absorption of non-heme iron in the short term but might not have a long-term impact on iron levels; this can be mitigated by vitamin C.</a:t>
            </a:r>
          </a:p>
          <a:p>
            <a:endParaRPr lang="en-US" sz="2000" dirty="0">
              <a:solidFill>
                <a:schemeClr val="accent3">
                  <a:lumMod val="75000"/>
                </a:schemeClr>
              </a:solidFill>
            </a:endParaRPr>
          </a:p>
          <a:p>
            <a:r>
              <a:rPr lang="en-US" sz="2000" dirty="0">
                <a:solidFill>
                  <a:schemeClr val="accent3">
                    <a:lumMod val="75000"/>
                  </a:schemeClr>
                </a:solidFill>
              </a:rPr>
              <a:t>Supplementing with calcium and iron greatly reduced serum levels of zinc.</a:t>
            </a:r>
          </a:p>
          <a:p>
            <a:endParaRPr lang="en-US" sz="2000" dirty="0">
              <a:solidFill>
                <a:schemeClr val="accent3">
                  <a:lumMod val="75000"/>
                </a:schemeClr>
              </a:solidFill>
            </a:endParaRPr>
          </a:p>
          <a:p>
            <a:r>
              <a:rPr lang="en-US" sz="2000" b="1" dirty="0">
                <a:solidFill>
                  <a:schemeClr val="accent3">
                    <a:lumMod val="75000"/>
                  </a:schemeClr>
                </a:solidFill>
              </a:rPr>
              <a:t>Magnesium</a:t>
            </a:r>
          </a:p>
          <a:p>
            <a:endParaRPr lang="en-US" sz="2000" dirty="0">
              <a:solidFill>
                <a:schemeClr val="accent3">
                  <a:lumMod val="75000"/>
                </a:schemeClr>
              </a:solidFill>
            </a:endParaRPr>
          </a:p>
          <a:p>
            <a:r>
              <a:rPr lang="en-US" sz="2000" dirty="0">
                <a:solidFill>
                  <a:schemeClr val="accent3">
                    <a:lumMod val="75000"/>
                  </a:schemeClr>
                </a:solidFill>
              </a:rPr>
              <a:t>High levels of calcium decreased tissue levels of magnesium and exacerbates deficiency and decreases magnesium absorption.</a:t>
            </a:r>
          </a:p>
          <a:p>
            <a:endParaRPr lang="en-US" sz="2000" dirty="0">
              <a:solidFill>
                <a:schemeClr val="accent3">
                  <a:lumMod val="75000"/>
                </a:schemeClr>
              </a:solidFill>
            </a:endParaRPr>
          </a:p>
          <a:p>
            <a:r>
              <a:rPr lang="en-US" sz="2000" dirty="0">
                <a:solidFill>
                  <a:schemeClr val="accent3">
                    <a:lumMod val="75000"/>
                  </a:schemeClr>
                </a:solidFill>
              </a:rPr>
              <a:t>Magnesium supplementation can decrease calcium absorption, especially in those with renal stone disease.</a:t>
            </a:r>
          </a:p>
        </p:txBody>
      </p:sp>
    </p:spTree>
    <p:extLst>
      <p:ext uri="{BB962C8B-B14F-4D97-AF65-F5344CB8AC3E}">
        <p14:creationId xmlns:p14="http://schemas.microsoft.com/office/powerpoint/2010/main" val="27837015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944406"/>
            <a:ext cx="8609229" cy="5324535"/>
          </a:xfrm>
          <a:prstGeom prst="rect">
            <a:avLst/>
          </a:prstGeom>
          <a:noFill/>
          <a:ln>
            <a:solidFill>
              <a:schemeClr val="bg1"/>
            </a:solidFill>
          </a:ln>
        </p:spPr>
        <p:txBody>
          <a:bodyPr wrap="square" rtlCol="0">
            <a:spAutoFit/>
          </a:bodyPr>
          <a:lstStyle/>
          <a:p>
            <a:r>
              <a:rPr lang="en-US" sz="2000" b="1" dirty="0">
                <a:solidFill>
                  <a:schemeClr val="accent3">
                    <a:lumMod val="75000"/>
                  </a:schemeClr>
                </a:solidFill>
              </a:rPr>
              <a:t>THE POWER OF ONE.</a:t>
            </a:r>
          </a:p>
          <a:p>
            <a:r>
              <a:rPr lang="en-US" sz="2000" b="1" dirty="0">
                <a:solidFill>
                  <a:schemeClr val="accent3">
                    <a:lumMod val="75000"/>
                  </a:schemeClr>
                </a:solidFill>
              </a:rPr>
              <a:t>THE DETRIMENTAL EFFECTS OF TAKING JUST ONE MINERAL RANDOMLY.</a:t>
            </a:r>
          </a:p>
          <a:p>
            <a:r>
              <a:rPr lang="en-US" sz="2000" dirty="0">
                <a:solidFill>
                  <a:schemeClr val="accent3">
                    <a:lumMod val="75000"/>
                  </a:schemeClr>
                </a:solidFill>
              </a:rPr>
              <a:t>Below is a simple illustration demonstrating the knock on effect that just one mineral has on 8 other minerals, just by taking an iron supplement.</a:t>
            </a:r>
          </a:p>
          <a:p>
            <a:r>
              <a:rPr lang="en-US" sz="2000" dirty="0">
                <a:solidFill>
                  <a:schemeClr val="accent3">
                    <a:lumMod val="75000"/>
                  </a:schemeClr>
                </a:solidFill>
              </a:rPr>
              <a:t>1️⃣ Sodium goes up. This is the first thing that happens. The iron will cause sodium levels to rise as a consequence of stimulating the adrenal glands.</a:t>
            </a:r>
          </a:p>
          <a:p>
            <a:r>
              <a:rPr lang="en-US" sz="2000" dirty="0">
                <a:solidFill>
                  <a:schemeClr val="accent3">
                    <a:lumMod val="75000"/>
                  </a:schemeClr>
                </a:solidFill>
              </a:rPr>
              <a:t>2️⃣ Magnesium goes down. Magnesium levels will go down because sodium lowers magnesium.</a:t>
            </a:r>
          </a:p>
          <a:p>
            <a:r>
              <a:rPr lang="en-US" sz="2000" dirty="0">
                <a:solidFill>
                  <a:schemeClr val="accent3">
                    <a:lumMod val="75000"/>
                  </a:schemeClr>
                </a:solidFill>
              </a:rPr>
              <a:t>3️⃣ Calcium goes down. When magnesium goes down, calcium also goes down to try to maintain the same calcium/magnesium ratio.</a:t>
            </a:r>
          </a:p>
          <a:p>
            <a:r>
              <a:rPr lang="en-US" sz="2000" dirty="0">
                <a:solidFill>
                  <a:schemeClr val="accent3">
                    <a:lumMod val="75000"/>
                  </a:schemeClr>
                </a:solidFill>
              </a:rPr>
              <a:t>4️⃣ Potassium goes up. Calcium and potassium also move in opposite directions. So when calcium goes down, potassium moves up.</a:t>
            </a:r>
          </a:p>
          <a:p>
            <a:r>
              <a:rPr lang="en-US" sz="2000" dirty="0">
                <a:solidFill>
                  <a:schemeClr val="accent3">
                    <a:lumMod val="75000"/>
                  </a:schemeClr>
                </a:solidFill>
              </a:rPr>
              <a:t>5️⃣ Nitrogen goes down. Since the person is going into fast oxidation, he is starting to cannibalize his own proteins, instead of building them. This lowers the nitrogen level.</a:t>
            </a:r>
          </a:p>
        </p:txBody>
      </p:sp>
    </p:spTree>
    <p:extLst>
      <p:ext uri="{BB962C8B-B14F-4D97-AF65-F5344CB8AC3E}">
        <p14:creationId xmlns:p14="http://schemas.microsoft.com/office/powerpoint/2010/main" val="3813037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695024"/>
            <a:ext cx="8609229" cy="6247864"/>
          </a:xfrm>
          <a:prstGeom prst="rect">
            <a:avLst/>
          </a:prstGeom>
          <a:noFill/>
          <a:ln>
            <a:solidFill>
              <a:schemeClr val="bg1"/>
            </a:solidFill>
          </a:ln>
        </p:spPr>
        <p:txBody>
          <a:bodyPr wrap="square" rtlCol="0">
            <a:spAutoFit/>
          </a:bodyPr>
          <a:lstStyle/>
          <a:p>
            <a:r>
              <a:rPr lang="en-US" sz="2000" dirty="0">
                <a:solidFill>
                  <a:schemeClr val="accent3">
                    <a:lumMod val="75000"/>
                  </a:schemeClr>
                </a:solidFill>
              </a:rPr>
              <a:t>6️⃣ Copper goes down. Since tissue respiration is speeding up, copper is being used more quickly. If the copper is already at low levels, or, if the person has a high zinc to copper ratio, then his copper availability could plunge to dangerously low levels.</a:t>
            </a:r>
          </a:p>
          <a:p>
            <a:r>
              <a:rPr lang="en-US" sz="2000" dirty="0">
                <a:solidFill>
                  <a:schemeClr val="accent3">
                    <a:lumMod val="75000"/>
                  </a:schemeClr>
                </a:solidFill>
              </a:rPr>
              <a:t>At levels below 1.0, the person moves into a cancer danger zone as bioavailable Cu is the number one protector of cancer in the body.</a:t>
            </a:r>
          </a:p>
          <a:p>
            <a:r>
              <a:rPr lang="en-US" sz="2000" dirty="0">
                <a:solidFill>
                  <a:schemeClr val="accent3">
                    <a:lumMod val="75000"/>
                  </a:schemeClr>
                </a:solidFill>
              </a:rPr>
              <a:t>7️⃣ Zinc goes down. As copper goes down, zinc goes down to maintain the proper ratio with it. Since zinc is needed for proper functioning of the adrenal glands, the lowering of zinc will eventually exhaust the adrenals. This will make you more tired than before you started.</a:t>
            </a:r>
          </a:p>
          <a:p>
            <a:r>
              <a:rPr lang="en-US" sz="2000" dirty="0">
                <a:solidFill>
                  <a:schemeClr val="accent3">
                    <a:lumMod val="75000"/>
                  </a:schemeClr>
                </a:solidFill>
              </a:rPr>
              <a:t>8️⃣ Manganese goes up. As zinc goes down, the manganese goes up, since they normally move in opposite directions. Eventually, manganese reserves will become depleted.</a:t>
            </a:r>
          </a:p>
          <a:p>
            <a:r>
              <a:rPr lang="en-US" sz="2000" dirty="0">
                <a:solidFill>
                  <a:schemeClr val="accent3">
                    <a:lumMod val="75000"/>
                  </a:schemeClr>
                </a:solidFill>
              </a:rPr>
              <a:t>As the manganese levels collapse, the person further exhausts their adrenals &amp; becomes weak and indecisive. Weaker than the individual was before even taking the iron supplement.</a:t>
            </a:r>
          </a:p>
          <a:p>
            <a:r>
              <a:rPr lang="en-US" sz="2000" dirty="0">
                <a:solidFill>
                  <a:schemeClr val="accent3">
                    <a:lumMod val="75000"/>
                  </a:schemeClr>
                </a:solidFill>
              </a:rPr>
              <a:t>🚨 Next time you are thinking about taking a supplement on a whim, because you either read it’s good for you, or someone told you your anemic. Consider the knock on effect that one mineral has on the rest of the mineral matrix.</a:t>
            </a:r>
          </a:p>
        </p:txBody>
      </p:sp>
    </p:spTree>
    <p:extLst>
      <p:ext uri="{BB962C8B-B14F-4D97-AF65-F5344CB8AC3E}">
        <p14:creationId xmlns:p14="http://schemas.microsoft.com/office/powerpoint/2010/main" val="6225379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228397"/>
            <a:ext cx="8609229" cy="4832092"/>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Calcium</a:t>
            </a:r>
          </a:p>
          <a:p>
            <a:endParaRPr lang="en-US" sz="2800" dirty="0">
              <a:solidFill>
                <a:schemeClr val="accent3">
                  <a:lumMod val="75000"/>
                </a:schemeClr>
              </a:solidFill>
            </a:endParaRPr>
          </a:p>
          <a:p>
            <a:pPr marL="457200" indent="-457200">
              <a:buFont typeface="Arial" panose="020B0604020202020204" pitchFamily="34" charset="0"/>
              <a:buChar char="•"/>
            </a:pPr>
            <a:r>
              <a:rPr lang="en-US" sz="2800" dirty="0">
                <a:solidFill>
                  <a:schemeClr val="accent3">
                    <a:lumMod val="75000"/>
                  </a:schemeClr>
                </a:solidFill>
              </a:rPr>
              <a:t>Needed for bones and teeth – 99% should be in bone</a:t>
            </a:r>
          </a:p>
          <a:p>
            <a:pPr marL="457200" indent="-457200">
              <a:buFont typeface="Arial" panose="020B0604020202020204" pitchFamily="34" charset="0"/>
              <a:buChar char="•"/>
            </a:pPr>
            <a:r>
              <a:rPr lang="en-US" sz="2800" dirty="0">
                <a:solidFill>
                  <a:schemeClr val="accent3">
                    <a:lumMod val="75000"/>
                  </a:schemeClr>
                </a:solidFill>
              </a:rPr>
              <a:t>Blood pressure regulation</a:t>
            </a:r>
          </a:p>
          <a:p>
            <a:pPr marL="457200" indent="-457200">
              <a:buFont typeface="Arial" panose="020B0604020202020204" pitchFamily="34" charset="0"/>
              <a:buChar char="•"/>
            </a:pPr>
            <a:r>
              <a:rPr lang="en-US" sz="2800" dirty="0">
                <a:solidFill>
                  <a:schemeClr val="accent3">
                    <a:lumMod val="75000"/>
                  </a:schemeClr>
                </a:solidFill>
              </a:rPr>
              <a:t>Heart and nerve transmission</a:t>
            </a:r>
          </a:p>
          <a:p>
            <a:pPr marL="457200" indent="-457200">
              <a:buFont typeface="Arial" panose="020B0604020202020204" pitchFamily="34" charset="0"/>
              <a:buChar char="•"/>
            </a:pPr>
            <a:r>
              <a:rPr lang="en-US" sz="2800" dirty="0">
                <a:solidFill>
                  <a:schemeClr val="accent3">
                    <a:lumMod val="75000"/>
                  </a:schemeClr>
                </a:solidFill>
              </a:rPr>
              <a:t>Muscle growth</a:t>
            </a:r>
          </a:p>
          <a:p>
            <a:pPr marL="457200" indent="-457200">
              <a:buFont typeface="Arial" panose="020B0604020202020204" pitchFamily="34" charset="0"/>
              <a:buChar char="•"/>
            </a:pPr>
            <a:r>
              <a:rPr lang="en-US" sz="2800" dirty="0">
                <a:solidFill>
                  <a:schemeClr val="accent3">
                    <a:lumMod val="75000"/>
                  </a:schemeClr>
                </a:solidFill>
              </a:rPr>
              <a:t>Cell division</a:t>
            </a:r>
          </a:p>
          <a:p>
            <a:endParaRPr lang="en-US" sz="2800" dirty="0">
              <a:solidFill>
                <a:schemeClr val="accent3">
                  <a:lumMod val="75000"/>
                </a:schemeClr>
              </a:solidFill>
            </a:endParaRPr>
          </a:p>
          <a:p>
            <a:r>
              <a:rPr lang="en-US" sz="2800" dirty="0">
                <a:solidFill>
                  <a:schemeClr val="accent3">
                    <a:lumMod val="75000"/>
                  </a:schemeClr>
                </a:solidFill>
              </a:rPr>
              <a:t>What relationship does Vitamin D have with  calcium?</a:t>
            </a:r>
            <a:endParaRPr lang="en-US" sz="2800" dirty="0">
              <a:solidFill>
                <a:srgbClr val="506C1E"/>
              </a:solidFill>
            </a:endParaRPr>
          </a:p>
        </p:txBody>
      </p:sp>
    </p:spTree>
    <p:extLst>
      <p:ext uri="{BB962C8B-B14F-4D97-AF65-F5344CB8AC3E}">
        <p14:creationId xmlns:p14="http://schemas.microsoft.com/office/powerpoint/2010/main" val="40683778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228397"/>
            <a:ext cx="8609229" cy="3539430"/>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Calcium Deficiency</a:t>
            </a:r>
          </a:p>
          <a:p>
            <a:endParaRPr lang="en-US" sz="2800" dirty="0">
              <a:solidFill>
                <a:schemeClr val="accent3">
                  <a:lumMod val="75000"/>
                </a:schemeClr>
              </a:solidFill>
            </a:endParaRPr>
          </a:p>
          <a:p>
            <a:pPr marL="457200" indent="-457200">
              <a:buFont typeface="Arial" panose="020B0604020202020204" pitchFamily="34" charset="0"/>
              <a:buChar char="•"/>
            </a:pPr>
            <a:r>
              <a:rPr lang="en-US" sz="2800" dirty="0">
                <a:solidFill>
                  <a:schemeClr val="accent3">
                    <a:lumMod val="75000"/>
                  </a:schemeClr>
                </a:solidFill>
              </a:rPr>
              <a:t>Bones issues</a:t>
            </a:r>
          </a:p>
          <a:p>
            <a:pPr marL="457200" indent="-457200">
              <a:buFont typeface="Arial" panose="020B0604020202020204" pitchFamily="34" charset="0"/>
              <a:buChar char="•"/>
            </a:pPr>
            <a:r>
              <a:rPr lang="en-US" sz="2800" dirty="0">
                <a:solidFill>
                  <a:schemeClr val="accent3">
                    <a:lumMod val="75000"/>
                  </a:schemeClr>
                </a:solidFill>
              </a:rPr>
              <a:t>Anxiety</a:t>
            </a:r>
          </a:p>
          <a:p>
            <a:pPr marL="457200" indent="-457200">
              <a:buFont typeface="Arial" panose="020B0604020202020204" pitchFamily="34" charset="0"/>
              <a:buChar char="•"/>
            </a:pPr>
            <a:r>
              <a:rPr lang="en-US" sz="2800" dirty="0">
                <a:solidFill>
                  <a:schemeClr val="accent3">
                    <a:lumMod val="75000"/>
                  </a:schemeClr>
                </a:solidFill>
              </a:rPr>
              <a:t>Brittle nails</a:t>
            </a:r>
          </a:p>
          <a:p>
            <a:pPr marL="457200" indent="-457200">
              <a:buFont typeface="Arial" panose="020B0604020202020204" pitchFamily="34" charset="0"/>
              <a:buChar char="•"/>
            </a:pPr>
            <a:r>
              <a:rPr lang="en-US" sz="2800" dirty="0">
                <a:solidFill>
                  <a:schemeClr val="accent3">
                    <a:lumMod val="75000"/>
                  </a:schemeClr>
                </a:solidFill>
              </a:rPr>
              <a:t>Insomnia</a:t>
            </a:r>
          </a:p>
          <a:p>
            <a:pPr marL="457200" indent="-457200">
              <a:buFont typeface="Arial" panose="020B0604020202020204" pitchFamily="34" charset="0"/>
              <a:buChar char="•"/>
            </a:pPr>
            <a:r>
              <a:rPr lang="en-US" sz="2800" dirty="0">
                <a:solidFill>
                  <a:schemeClr val="accent3">
                    <a:lumMod val="75000"/>
                  </a:schemeClr>
                </a:solidFill>
              </a:rPr>
              <a:t>Depression</a:t>
            </a:r>
          </a:p>
          <a:p>
            <a:pPr marL="457200" indent="-457200">
              <a:buFont typeface="Arial" panose="020B0604020202020204" pitchFamily="34" charset="0"/>
              <a:buChar char="•"/>
            </a:pPr>
            <a:r>
              <a:rPr lang="en-US" sz="2800" dirty="0">
                <a:solidFill>
                  <a:schemeClr val="accent3">
                    <a:lumMod val="75000"/>
                  </a:schemeClr>
                </a:solidFill>
              </a:rPr>
              <a:t>Diminished nerve function</a:t>
            </a:r>
          </a:p>
        </p:txBody>
      </p:sp>
    </p:spTree>
    <p:extLst>
      <p:ext uri="{BB962C8B-B14F-4D97-AF65-F5344CB8AC3E}">
        <p14:creationId xmlns:p14="http://schemas.microsoft.com/office/powerpoint/2010/main" val="15696971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228397"/>
            <a:ext cx="8609229" cy="4401205"/>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Magnesium</a:t>
            </a:r>
          </a:p>
          <a:p>
            <a:endParaRPr lang="en-US" sz="2800" dirty="0">
              <a:solidFill>
                <a:schemeClr val="accent3">
                  <a:lumMod val="75000"/>
                </a:schemeClr>
              </a:solidFill>
            </a:endParaRPr>
          </a:p>
          <a:p>
            <a:pPr marL="457200" indent="-457200">
              <a:buFont typeface="Arial" panose="020B0604020202020204" pitchFamily="34" charset="0"/>
              <a:buChar char="•"/>
            </a:pPr>
            <a:r>
              <a:rPr lang="en-US" sz="2800" dirty="0">
                <a:solidFill>
                  <a:schemeClr val="accent3">
                    <a:lumMod val="75000"/>
                  </a:schemeClr>
                </a:solidFill>
              </a:rPr>
              <a:t>Heart health and energy production</a:t>
            </a:r>
          </a:p>
          <a:p>
            <a:pPr marL="457200" indent="-457200">
              <a:buFont typeface="Arial" panose="020B0604020202020204" pitchFamily="34" charset="0"/>
              <a:buChar char="•"/>
            </a:pPr>
            <a:r>
              <a:rPr lang="en-US" sz="2800" dirty="0">
                <a:solidFill>
                  <a:schemeClr val="accent3">
                    <a:lumMod val="75000"/>
                  </a:schemeClr>
                </a:solidFill>
              </a:rPr>
              <a:t>Supports toxin and metal excretion because it is needed for ________ synthesis.</a:t>
            </a:r>
          </a:p>
          <a:p>
            <a:pPr marL="457200" indent="-457200">
              <a:buFont typeface="Arial" panose="020B0604020202020204" pitchFamily="34" charset="0"/>
              <a:buChar char="•"/>
            </a:pPr>
            <a:r>
              <a:rPr lang="en-US" sz="2800" dirty="0">
                <a:solidFill>
                  <a:schemeClr val="accent3">
                    <a:lumMod val="75000"/>
                  </a:schemeClr>
                </a:solidFill>
              </a:rPr>
              <a:t>Per Carolyn Dean, low brain magnesium allows deposition of heavy metals.</a:t>
            </a:r>
          </a:p>
          <a:p>
            <a:pPr marL="457200" indent="-457200">
              <a:buFont typeface="Arial" panose="020B0604020202020204" pitchFamily="34" charset="0"/>
              <a:buChar char="•"/>
            </a:pPr>
            <a:r>
              <a:rPr lang="en-US" sz="2800" dirty="0">
                <a:solidFill>
                  <a:schemeClr val="accent3">
                    <a:lumMod val="75000"/>
                  </a:schemeClr>
                </a:solidFill>
              </a:rPr>
              <a:t>Calming, reduces stress and depleted by stress – vicious circle</a:t>
            </a:r>
          </a:p>
          <a:p>
            <a:pPr marL="457200" indent="-457200">
              <a:buFont typeface="Arial" panose="020B0604020202020204" pitchFamily="34" charset="0"/>
              <a:buChar char="•"/>
            </a:pPr>
            <a:r>
              <a:rPr lang="en-US" sz="2800" dirty="0">
                <a:solidFill>
                  <a:schemeClr val="accent3">
                    <a:lumMod val="75000"/>
                  </a:schemeClr>
                </a:solidFill>
              </a:rPr>
              <a:t>Supports bone health…how?</a:t>
            </a:r>
            <a:endParaRPr lang="en-US" sz="2800" dirty="0">
              <a:solidFill>
                <a:srgbClr val="506C1E"/>
              </a:solidFill>
            </a:endParaRPr>
          </a:p>
        </p:txBody>
      </p:sp>
    </p:spTree>
    <p:extLst>
      <p:ext uri="{BB962C8B-B14F-4D97-AF65-F5344CB8AC3E}">
        <p14:creationId xmlns:p14="http://schemas.microsoft.com/office/powerpoint/2010/main" val="39456562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228397"/>
            <a:ext cx="8609229" cy="5262979"/>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Magnesium Deficiency</a:t>
            </a:r>
          </a:p>
          <a:p>
            <a:endParaRPr lang="en-US" sz="2800" dirty="0">
              <a:solidFill>
                <a:schemeClr val="accent3">
                  <a:lumMod val="75000"/>
                </a:schemeClr>
              </a:solidFill>
            </a:endParaRPr>
          </a:p>
          <a:p>
            <a:pPr marL="457200" indent="-457200">
              <a:buFont typeface="Arial" panose="020B0604020202020204" pitchFamily="34" charset="0"/>
              <a:buChar char="•"/>
            </a:pPr>
            <a:r>
              <a:rPr lang="en-US" sz="2800" dirty="0">
                <a:solidFill>
                  <a:schemeClr val="accent3">
                    <a:lumMod val="75000"/>
                  </a:schemeClr>
                </a:solidFill>
              </a:rPr>
              <a:t>Anxiety</a:t>
            </a:r>
          </a:p>
          <a:p>
            <a:pPr marL="457200" indent="-457200">
              <a:buFont typeface="Arial" panose="020B0604020202020204" pitchFamily="34" charset="0"/>
              <a:buChar char="•"/>
            </a:pPr>
            <a:r>
              <a:rPr lang="en-US" sz="2800" dirty="0">
                <a:solidFill>
                  <a:schemeClr val="accent3">
                    <a:lumMod val="75000"/>
                  </a:schemeClr>
                </a:solidFill>
              </a:rPr>
              <a:t>Depression</a:t>
            </a:r>
          </a:p>
          <a:p>
            <a:pPr marL="457200" indent="-457200">
              <a:buFont typeface="Arial" panose="020B0604020202020204" pitchFamily="34" charset="0"/>
              <a:buChar char="•"/>
            </a:pPr>
            <a:r>
              <a:rPr lang="en-US" sz="2800" dirty="0">
                <a:solidFill>
                  <a:schemeClr val="accent3">
                    <a:lumMod val="75000"/>
                  </a:schemeClr>
                </a:solidFill>
              </a:rPr>
              <a:t>PMS, PCOS, Endometriosis</a:t>
            </a:r>
          </a:p>
          <a:p>
            <a:pPr marL="457200" indent="-457200">
              <a:buFont typeface="Arial" panose="020B0604020202020204" pitchFamily="34" charset="0"/>
              <a:buChar char="•"/>
            </a:pPr>
            <a:r>
              <a:rPr lang="en-US" sz="2800" dirty="0">
                <a:solidFill>
                  <a:schemeClr val="accent3">
                    <a:lumMod val="75000"/>
                  </a:schemeClr>
                </a:solidFill>
              </a:rPr>
              <a:t>Muscle pain (think Fibromyalgia)</a:t>
            </a:r>
          </a:p>
          <a:p>
            <a:pPr marL="457200" indent="-457200">
              <a:buFont typeface="Arial" panose="020B0604020202020204" pitchFamily="34" charset="0"/>
              <a:buChar char="•"/>
            </a:pPr>
            <a:r>
              <a:rPr lang="en-US" sz="2800" dirty="0">
                <a:solidFill>
                  <a:schemeClr val="accent3">
                    <a:lumMod val="75000"/>
                  </a:schemeClr>
                </a:solidFill>
              </a:rPr>
              <a:t>Insomnia</a:t>
            </a:r>
          </a:p>
          <a:p>
            <a:pPr marL="457200" indent="-457200">
              <a:buFont typeface="Arial" panose="020B0604020202020204" pitchFamily="34" charset="0"/>
              <a:buChar char="•"/>
            </a:pPr>
            <a:r>
              <a:rPr lang="en-US" sz="2800" dirty="0">
                <a:solidFill>
                  <a:schemeClr val="accent3">
                    <a:lumMod val="75000"/>
                  </a:schemeClr>
                </a:solidFill>
              </a:rPr>
              <a:t>Headaches/migraines</a:t>
            </a:r>
          </a:p>
          <a:p>
            <a:pPr marL="457200" indent="-457200">
              <a:buFont typeface="Arial" panose="020B0604020202020204" pitchFamily="34" charset="0"/>
              <a:buChar char="•"/>
            </a:pPr>
            <a:r>
              <a:rPr lang="en-US" sz="2800" dirty="0">
                <a:solidFill>
                  <a:schemeClr val="accent3">
                    <a:lumMod val="75000"/>
                  </a:schemeClr>
                </a:solidFill>
              </a:rPr>
              <a:t>Heartbeat irregularities</a:t>
            </a:r>
          </a:p>
          <a:p>
            <a:pPr marL="457200" indent="-457200">
              <a:buFont typeface="Arial" panose="020B0604020202020204" pitchFamily="34" charset="0"/>
              <a:buChar char="•"/>
            </a:pPr>
            <a:r>
              <a:rPr lang="en-US" sz="2800" dirty="0">
                <a:solidFill>
                  <a:schemeClr val="accent3">
                    <a:lumMod val="75000"/>
                  </a:schemeClr>
                </a:solidFill>
              </a:rPr>
              <a:t>High Blood Pressure</a:t>
            </a:r>
          </a:p>
          <a:p>
            <a:pPr marL="457200" indent="-457200">
              <a:buFont typeface="Arial" panose="020B0604020202020204" pitchFamily="34" charset="0"/>
              <a:buChar char="•"/>
            </a:pPr>
            <a:r>
              <a:rPr lang="en-US" sz="2800" dirty="0">
                <a:solidFill>
                  <a:schemeClr val="accent3">
                    <a:lumMod val="75000"/>
                  </a:schemeClr>
                </a:solidFill>
              </a:rPr>
              <a:t>Diabetes</a:t>
            </a:r>
          </a:p>
          <a:p>
            <a:pPr marL="457200" indent="-457200">
              <a:buFont typeface="Arial" panose="020B0604020202020204" pitchFamily="34" charset="0"/>
              <a:buChar char="•"/>
            </a:pPr>
            <a:r>
              <a:rPr lang="en-US" sz="2800" dirty="0">
                <a:solidFill>
                  <a:schemeClr val="accent3">
                    <a:lumMod val="75000"/>
                  </a:schemeClr>
                </a:solidFill>
              </a:rPr>
              <a:t>Constipation</a:t>
            </a:r>
          </a:p>
        </p:txBody>
      </p:sp>
    </p:spTree>
    <p:extLst>
      <p:ext uri="{BB962C8B-B14F-4D97-AF65-F5344CB8AC3E}">
        <p14:creationId xmlns:p14="http://schemas.microsoft.com/office/powerpoint/2010/main" val="13359862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1.6.21palette">
      <a:dk1>
        <a:srgbClr val="2C3C43"/>
      </a:dk1>
      <a:lt1>
        <a:sysClr val="window" lastClr="FFFFFF"/>
      </a:lt1>
      <a:dk2>
        <a:srgbClr val="2C3C43"/>
      </a:dk2>
      <a:lt2>
        <a:srgbClr val="EBEBEB"/>
      </a:lt2>
      <a:accent1>
        <a:srgbClr val="88A8A6"/>
      </a:accent1>
      <a:accent2>
        <a:srgbClr val="D7E5E4"/>
      </a:accent2>
      <a:accent3>
        <a:srgbClr val="1D5C69"/>
      </a:accent3>
      <a:accent4>
        <a:srgbClr val="384B71"/>
      </a:accent4>
      <a:accent5>
        <a:srgbClr val="37646A"/>
      </a:accent5>
      <a:accent6>
        <a:srgbClr val="578F8F"/>
      </a:accent6>
      <a:hlink>
        <a:srgbClr val="99CA3C"/>
      </a:hlink>
      <a:folHlink>
        <a:srgbClr val="B9D181"/>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68744</TotalTime>
  <Words>1122</Words>
  <Application>Microsoft Office PowerPoint</Application>
  <PresentationFormat>Widescreen</PresentationFormat>
  <Paragraphs>123</Paragraphs>
  <Slides>26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Arial Nova</vt:lpstr>
      <vt:lpstr>Calibri</vt:lpstr>
      <vt:lpstr>Century Gothic</vt:lpstr>
      <vt:lpstr>Palatino Linotype</vt:lpstr>
      <vt:lpstr>Wingdings 2</vt:lpstr>
      <vt:lpstr>Presentation on brainstorming</vt:lpstr>
      <vt:lpstr>HTMA – Part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Heme Synthesis</dc:title>
  <dc:creator>Jennifer Savage</dc:creator>
  <cp:lastModifiedBy>Jennifer Savage, ND</cp:lastModifiedBy>
  <cp:revision>99</cp:revision>
  <dcterms:created xsi:type="dcterms:W3CDTF">2020-04-08T10:53:53Z</dcterms:created>
  <dcterms:modified xsi:type="dcterms:W3CDTF">2021-07-30T18:46:32Z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