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0"/>
  </p:notesMasterIdLst>
  <p:sldIdLst>
    <p:sldId id="272" r:id="rId2"/>
    <p:sldId id="291" r:id="rId3"/>
    <p:sldId id="285" r:id="rId4"/>
    <p:sldId id="292" r:id="rId5"/>
    <p:sldId id="293" r:id="rId6"/>
    <p:sldId id="294" r:id="rId7"/>
    <p:sldId id="295" r:id="rId8"/>
    <p:sldId id="317"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300"/>
    <a:srgbClr val="506C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16" autoAdjust="0"/>
    <p:restoredTop sz="94660"/>
  </p:normalViewPr>
  <p:slideViewPr>
    <p:cSldViewPr snapToGrid="0">
      <p:cViewPr varScale="1">
        <p:scale>
          <a:sx n="109" d="100"/>
          <a:sy n="109" d="100"/>
        </p:scale>
        <p:origin x="144" y="49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7/28/2021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t>7/28/2021</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7/28/2021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7/28/2021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7/28/2021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7/28/2021</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7/28/2021</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7/28/2021</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7/28/2021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7/28/2021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7/28/2021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7/28/2021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7/28/2021</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983992" y="3200407"/>
            <a:ext cx="8222155" cy="704843"/>
          </a:xfrm>
        </p:spPr>
        <p:txBody>
          <a:bodyPr>
            <a:noAutofit/>
          </a:bodyPr>
          <a:lstStyle/>
          <a:p>
            <a:pPr>
              <a:lnSpc>
                <a:spcPct val="150000"/>
              </a:lnSpc>
            </a:pPr>
            <a:r>
              <a:rPr lang="en-US" sz="3600" b="0" dirty="0">
                <a:solidFill>
                  <a:schemeClr val="accent6">
                    <a:lumMod val="75000"/>
                  </a:schemeClr>
                </a:solidFill>
                <a:latin typeface="Arial Nova" panose="020B0504020202020204" pitchFamily="34" charset="0"/>
              </a:rPr>
              <a:t>The Body Healing</a:t>
            </a:r>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07845" y="2828835"/>
            <a:ext cx="8776309" cy="1200329"/>
          </a:xfrm>
          <a:prstGeom prst="rect">
            <a:avLst/>
          </a:prstGeom>
          <a:noFill/>
          <a:ln>
            <a:solidFill>
              <a:schemeClr val="bg1"/>
            </a:solidFill>
          </a:ln>
        </p:spPr>
        <p:txBody>
          <a:bodyPr wrap="square" rtlCol="0">
            <a:spAutoFit/>
          </a:bodyPr>
          <a:lstStyle/>
          <a:p>
            <a:pPr algn="ctr"/>
            <a:r>
              <a:rPr lang="en-US" sz="3600" dirty="0">
                <a:solidFill>
                  <a:schemeClr val="accent3">
                    <a:lumMod val="75000"/>
                  </a:schemeClr>
                </a:solidFill>
              </a:rPr>
              <a:t>Why is this called The Body Healing as opposed to Healing the Body?</a:t>
            </a:r>
          </a:p>
        </p:txBody>
      </p:sp>
    </p:spTree>
    <p:extLst>
      <p:ext uri="{BB962C8B-B14F-4D97-AF65-F5344CB8AC3E}">
        <p14:creationId xmlns:p14="http://schemas.microsoft.com/office/powerpoint/2010/main" val="158912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3539430"/>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Most modalities are based on overcoming symptoms only.  Tests are used and large doses of supplements are required.  </a:t>
            </a:r>
          </a:p>
          <a:p>
            <a:pPr algn="ctr"/>
            <a:endParaRPr lang="en-US" sz="2800" dirty="0">
              <a:solidFill>
                <a:schemeClr val="accent3">
                  <a:lumMod val="75000"/>
                </a:schemeClr>
              </a:solidFill>
            </a:endParaRPr>
          </a:p>
          <a:p>
            <a:pPr algn="ctr"/>
            <a:r>
              <a:rPr lang="en-US" sz="2800" dirty="0">
                <a:solidFill>
                  <a:schemeClr val="accent3">
                    <a:lumMod val="75000"/>
                  </a:schemeClr>
                </a:solidFill>
              </a:rPr>
              <a:t>Also, the patient must usually remain on the vitamin regimen forever or symptoms will return because underlying imbalances are not addressed in many, though not all cases.</a:t>
            </a:r>
            <a:endParaRPr lang="en-US" sz="2800" dirty="0">
              <a:solidFill>
                <a:srgbClr val="506C1E"/>
              </a:solidFill>
            </a:endParaRPr>
          </a:p>
        </p:txBody>
      </p:sp>
    </p:spTree>
    <p:extLst>
      <p:ext uri="{BB962C8B-B14F-4D97-AF65-F5344CB8AC3E}">
        <p14:creationId xmlns:p14="http://schemas.microsoft.com/office/powerpoint/2010/main" val="1796779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3539430"/>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Diagnose-and-treat methods involve recognizing a set of symptoms, or identifying disease entities via physical exam, history and perhaps laboratory tests.  Then one applies a remedy to undo, correct or suppress the symptom or disease.  It is mainly a linear sequence of first identifying a symptom or disease, followed by applying (hopefully) the correct remedy.</a:t>
            </a:r>
            <a:endParaRPr lang="en-US" sz="2800" dirty="0">
              <a:solidFill>
                <a:srgbClr val="506C1E"/>
              </a:solidFill>
            </a:endParaRPr>
          </a:p>
        </p:txBody>
      </p:sp>
    </p:spTree>
    <p:extLst>
      <p:ext uri="{BB962C8B-B14F-4D97-AF65-F5344CB8AC3E}">
        <p14:creationId xmlns:p14="http://schemas.microsoft.com/office/powerpoint/2010/main" val="1737362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2677656"/>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Think about what you know today that you didn’t know a year ago as each relates to healing…</a:t>
            </a:r>
          </a:p>
          <a:p>
            <a:pPr algn="ctr"/>
            <a:endParaRPr lang="en-US" sz="2800" dirty="0">
              <a:solidFill>
                <a:schemeClr val="accent3">
                  <a:lumMod val="75000"/>
                </a:schemeClr>
              </a:solidFill>
            </a:endParaRPr>
          </a:p>
          <a:p>
            <a:pPr algn="ctr"/>
            <a:r>
              <a:rPr lang="en-US" sz="2800" dirty="0">
                <a:solidFill>
                  <a:schemeClr val="accent3">
                    <a:lumMod val="75000"/>
                  </a:schemeClr>
                </a:solidFill>
              </a:rPr>
              <a:t>Regarding H. pylori? Regarding dehydration? Regarding digestion? Regarding how the body actually functions?</a:t>
            </a:r>
            <a:endParaRPr lang="en-US" sz="2800" dirty="0">
              <a:solidFill>
                <a:srgbClr val="506C1E"/>
              </a:solidFill>
            </a:endParaRPr>
          </a:p>
        </p:txBody>
      </p:sp>
    </p:spTree>
    <p:extLst>
      <p:ext uri="{BB962C8B-B14F-4D97-AF65-F5344CB8AC3E}">
        <p14:creationId xmlns:p14="http://schemas.microsoft.com/office/powerpoint/2010/main" val="11462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3167390"/>
            <a:ext cx="8609229" cy="523220"/>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What makes this teaching so different?</a:t>
            </a:r>
            <a:endParaRPr lang="en-US" sz="2800" dirty="0">
              <a:solidFill>
                <a:srgbClr val="506C1E"/>
              </a:solidFill>
            </a:endParaRPr>
          </a:p>
        </p:txBody>
      </p:sp>
    </p:spTree>
    <p:extLst>
      <p:ext uri="{BB962C8B-B14F-4D97-AF65-F5344CB8AC3E}">
        <p14:creationId xmlns:p14="http://schemas.microsoft.com/office/powerpoint/2010/main" val="827260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2677656"/>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Instead of diagnoses and treatments, the development program focuses upon normalization and correction of the diet, lifestyle, and body chemistry of a person.  In addition, the detoxification and development procedures help heal and develop the body in a variety of ways.</a:t>
            </a:r>
            <a:endParaRPr lang="en-US" sz="2800" dirty="0">
              <a:solidFill>
                <a:srgbClr val="506C1E"/>
              </a:solidFill>
            </a:endParaRPr>
          </a:p>
        </p:txBody>
      </p:sp>
    </p:spTree>
    <p:extLst>
      <p:ext uri="{BB962C8B-B14F-4D97-AF65-F5344CB8AC3E}">
        <p14:creationId xmlns:p14="http://schemas.microsoft.com/office/powerpoint/2010/main" val="254871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1815882"/>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Every aspect of a person’s life, including health history, genetics, diet, lifestyle, occupation, relationships, attitudes, recreational thoughts and activities and more will influence health and healing.</a:t>
            </a:r>
            <a:endParaRPr lang="en-US" sz="2800" dirty="0">
              <a:solidFill>
                <a:srgbClr val="506C1E"/>
              </a:solidFill>
            </a:endParaRPr>
          </a:p>
        </p:txBody>
      </p:sp>
    </p:spTree>
    <p:extLst>
      <p:ext uri="{BB962C8B-B14F-4D97-AF65-F5344CB8AC3E}">
        <p14:creationId xmlns:p14="http://schemas.microsoft.com/office/powerpoint/2010/main" val="28402024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2246769"/>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We do not focus on symptom removal.  </a:t>
            </a:r>
          </a:p>
          <a:p>
            <a:pPr algn="ctr"/>
            <a:r>
              <a:rPr lang="en-US" sz="2800" dirty="0">
                <a:solidFill>
                  <a:schemeClr val="accent3">
                    <a:lumMod val="75000"/>
                  </a:schemeClr>
                </a:solidFill>
              </a:rPr>
              <a:t>Instead, we use various methods to support the body in its healing process and seek balance for body.  When this is done properly, symptoms go away on their own.</a:t>
            </a:r>
            <a:endParaRPr lang="en-US" sz="2800" dirty="0">
              <a:solidFill>
                <a:srgbClr val="506C1E"/>
              </a:solidFill>
            </a:endParaRPr>
          </a:p>
        </p:txBody>
      </p:sp>
    </p:spTree>
    <p:extLst>
      <p:ext uri="{BB962C8B-B14F-4D97-AF65-F5344CB8AC3E}">
        <p14:creationId xmlns:p14="http://schemas.microsoft.com/office/powerpoint/2010/main" val="930423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228397"/>
            <a:ext cx="8609229" cy="5262979"/>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Remedies are rarely needed if one rebalances and renourishes the body properly.</a:t>
            </a:r>
          </a:p>
          <a:p>
            <a:pPr algn="ctr"/>
            <a:endParaRPr lang="en-US" sz="2800" dirty="0">
              <a:solidFill>
                <a:schemeClr val="accent3">
                  <a:lumMod val="75000"/>
                </a:schemeClr>
              </a:solidFill>
            </a:endParaRPr>
          </a:p>
          <a:p>
            <a:pPr algn="ctr"/>
            <a:r>
              <a:rPr lang="en-US" sz="2800" dirty="0">
                <a:solidFill>
                  <a:schemeClr val="accent3">
                    <a:lumMod val="75000"/>
                  </a:schemeClr>
                </a:solidFill>
              </a:rPr>
              <a:t>Most disease is simply evidence of a system out of balance.  When the whole body is balanced and strengthened at deep levels, most “disease entities” disappear on their own without a </a:t>
            </a:r>
          </a:p>
          <a:p>
            <a:pPr algn="ctr"/>
            <a:endParaRPr lang="en-US" sz="2800" dirty="0">
              <a:solidFill>
                <a:schemeClr val="accent3">
                  <a:lumMod val="75000"/>
                </a:schemeClr>
              </a:solidFill>
            </a:endParaRPr>
          </a:p>
          <a:p>
            <a:pPr marL="2286000" lvl="4" indent="-457200">
              <a:buFont typeface="Arial" panose="020B0604020202020204" pitchFamily="34" charset="0"/>
              <a:buChar char="•"/>
            </a:pPr>
            <a:r>
              <a:rPr lang="en-US" sz="2800" dirty="0">
                <a:solidFill>
                  <a:schemeClr val="accent3">
                    <a:lumMod val="75000"/>
                  </a:schemeClr>
                </a:solidFill>
              </a:rPr>
              <a:t>need to know all about them</a:t>
            </a:r>
          </a:p>
          <a:p>
            <a:pPr marL="2286000" lvl="4" indent="-457200">
              <a:buFont typeface="Arial" panose="020B0604020202020204" pitchFamily="34" charset="0"/>
              <a:buChar char="•"/>
            </a:pPr>
            <a:r>
              <a:rPr lang="en-US" sz="2800" dirty="0">
                <a:solidFill>
                  <a:schemeClr val="accent3">
                    <a:lumMod val="75000"/>
                  </a:schemeClr>
                </a:solidFill>
              </a:rPr>
              <a:t>without a need to name them</a:t>
            </a:r>
          </a:p>
          <a:p>
            <a:pPr marL="2286000" lvl="4" indent="-457200">
              <a:buFont typeface="Arial" panose="020B0604020202020204" pitchFamily="34" charset="0"/>
              <a:buChar char="•"/>
            </a:pPr>
            <a:r>
              <a:rPr lang="en-US" sz="2800" dirty="0">
                <a:solidFill>
                  <a:schemeClr val="accent3">
                    <a:lumMod val="75000"/>
                  </a:schemeClr>
                </a:solidFill>
              </a:rPr>
              <a:t>without needing to take remedies for them.</a:t>
            </a:r>
          </a:p>
        </p:txBody>
      </p:sp>
    </p:spTree>
    <p:extLst>
      <p:ext uri="{BB962C8B-B14F-4D97-AF65-F5344CB8AC3E}">
        <p14:creationId xmlns:p14="http://schemas.microsoft.com/office/powerpoint/2010/main" val="1244487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2521059"/>
            <a:ext cx="8609229" cy="1815882"/>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Every aspect of a person’s life, including health history, genetics, diet, lifestyle, occupation, relationships, attitudes, recreational thoughts and activities and more will influence health and healing.</a:t>
            </a:r>
          </a:p>
        </p:txBody>
      </p:sp>
    </p:spTree>
    <p:extLst>
      <p:ext uri="{BB962C8B-B14F-4D97-AF65-F5344CB8AC3E}">
        <p14:creationId xmlns:p14="http://schemas.microsoft.com/office/powerpoint/2010/main" val="1699871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3108543"/>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Health must be seen as a dynamic interaction of many factors playing out in a person’s life each day.  Health is not a static concept.</a:t>
            </a:r>
          </a:p>
          <a:p>
            <a:pPr algn="ctr"/>
            <a:endParaRPr lang="en-US" sz="2800" dirty="0">
              <a:solidFill>
                <a:schemeClr val="accent3">
                  <a:lumMod val="75000"/>
                </a:schemeClr>
              </a:solidFill>
            </a:endParaRPr>
          </a:p>
          <a:p>
            <a:pPr algn="ctr"/>
            <a:r>
              <a:rPr lang="en-US" sz="2800" dirty="0">
                <a:solidFill>
                  <a:schemeClr val="accent3">
                    <a:lumMod val="75000"/>
                  </a:schemeClr>
                </a:solidFill>
              </a:rPr>
              <a:t>The emotions, for example, or a dietary indiscretion, play a large role in the person’s overall holistic picture. </a:t>
            </a:r>
          </a:p>
        </p:txBody>
      </p:sp>
    </p:spTree>
    <p:extLst>
      <p:ext uri="{BB962C8B-B14F-4D97-AF65-F5344CB8AC3E}">
        <p14:creationId xmlns:p14="http://schemas.microsoft.com/office/powerpoint/2010/main" val="2963926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2246769"/>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Adaptation and Compensation</a:t>
            </a:r>
          </a:p>
          <a:p>
            <a:pPr algn="ctr"/>
            <a:endParaRPr lang="en-US" sz="2800" dirty="0">
              <a:solidFill>
                <a:schemeClr val="accent3">
                  <a:lumMod val="75000"/>
                </a:schemeClr>
              </a:solidFill>
            </a:endParaRPr>
          </a:p>
          <a:p>
            <a:pPr algn="ctr"/>
            <a:r>
              <a:rPr lang="en-US" sz="2800" dirty="0">
                <a:solidFill>
                  <a:schemeClr val="accent3">
                    <a:lumMod val="75000"/>
                  </a:schemeClr>
                </a:solidFill>
              </a:rPr>
              <a:t>This is the idea that what is called ill health or disease is not an “entity” or “thing.  In fact, disease is a time-dependent process of adaptation to stressors.</a:t>
            </a:r>
          </a:p>
        </p:txBody>
      </p:sp>
    </p:spTree>
    <p:extLst>
      <p:ext uri="{BB962C8B-B14F-4D97-AF65-F5344CB8AC3E}">
        <p14:creationId xmlns:p14="http://schemas.microsoft.com/office/powerpoint/2010/main" val="3016498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616530" y="1613118"/>
            <a:ext cx="5912122" cy="1815882"/>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Chronic stress</a:t>
            </a:r>
          </a:p>
          <a:p>
            <a:pPr algn="ctr"/>
            <a:r>
              <a:rPr lang="en-US" sz="2800" dirty="0">
                <a:solidFill>
                  <a:schemeClr val="accent3">
                    <a:lumMod val="75000"/>
                  </a:schemeClr>
                </a:solidFill>
              </a:rPr>
              <a:t>Leads to low stomach acid</a:t>
            </a:r>
          </a:p>
          <a:p>
            <a:pPr algn="ctr"/>
            <a:r>
              <a:rPr lang="en-US" sz="2800" dirty="0">
                <a:solidFill>
                  <a:schemeClr val="accent3">
                    <a:lumMod val="75000"/>
                  </a:schemeClr>
                </a:solidFill>
              </a:rPr>
              <a:t>Leads to poor digestion</a:t>
            </a:r>
          </a:p>
          <a:p>
            <a:pPr algn="ctr"/>
            <a:r>
              <a:rPr lang="en-US" sz="2800" dirty="0">
                <a:solidFill>
                  <a:schemeClr val="accent3">
                    <a:lumMod val="75000"/>
                  </a:schemeClr>
                </a:solidFill>
              </a:rPr>
              <a:t>Leads to poor nutrient absorption</a:t>
            </a:r>
          </a:p>
        </p:txBody>
      </p:sp>
      <p:sp>
        <p:nvSpPr>
          <p:cNvPr id="3" name="TextBox 2">
            <a:extLst>
              <a:ext uri="{FF2B5EF4-FFF2-40B4-BE49-F238E27FC236}">
                <a16:creationId xmlns:a16="http://schemas.microsoft.com/office/drawing/2014/main" id="{426A4606-943D-4122-8912-8DC3BF85F414}"/>
              </a:ext>
            </a:extLst>
          </p:cNvPr>
          <p:cNvSpPr txBox="1"/>
          <p:nvPr/>
        </p:nvSpPr>
        <p:spPr>
          <a:xfrm>
            <a:off x="6588693" y="1044899"/>
            <a:ext cx="4513381" cy="2246769"/>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Standard American Diet not bringing in nutrients but does irritate the gut and bring in toxins like glyphosate</a:t>
            </a:r>
          </a:p>
        </p:txBody>
      </p:sp>
      <p:sp>
        <p:nvSpPr>
          <p:cNvPr id="6" name="Arrow: Down 5">
            <a:extLst>
              <a:ext uri="{FF2B5EF4-FFF2-40B4-BE49-F238E27FC236}">
                <a16:creationId xmlns:a16="http://schemas.microsoft.com/office/drawing/2014/main" id="{DBFCE1D1-98CA-41FC-AE8B-AEC9616AAD0A}"/>
              </a:ext>
            </a:extLst>
          </p:cNvPr>
          <p:cNvSpPr/>
          <p:nvPr/>
        </p:nvSpPr>
        <p:spPr>
          <a:xfrm rot="2973679">
            <a:off x="6095999" y="1359306"/>
            <a:ext cx="342378" cy="1177447"/>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CC0D0267-BB62-41B4-9265-78060FE81D25}"/>
              </a:ext>
            </a:extLst>
          </p:cNvPr>
          <p:cNvSpPr txBox="1"/>
          <p:nvPr/>
        </p:nvSpPr>
        <p:spPr>
          <a:xfrm>
            <a:off x="7052153" y="4166599"/>
            <a:ext cx="4764280" cy="2246769"/>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Pathogens and bacteria come into the body, not stopped by stomach acid</a:t>
            </a:r>
          </a:p>
          <a:p>
            <a:pPr algn="ctr"/>
            <a:r>
              <a:rPr lang="en-US" sz="2800" dirty="0">
                <a:solidFill>
                  <a:schemeClr val="accent3">
                    <a:lumMod val="75000"/>
                  </a:schemeClr>
                </a:solidFill>
              </a:rPr>
              <a:t>Lack of bile to clean up gut</a:t>
            </a:r>
          </a:p>
          <a:p>
            <a:pPr algn="ctr"/>
            <a:r>
              <a:rPr lang="en-US" sz="2800" dirty="0">
                <a:solidFill>
                  <a:schemeClr val="accent3">
                    <a:lumMod val="75000"/>
                  </a:schemeClr>
                </a:solidFill>
              </a:rPr>
              <a:t>Poor digestion, dysbiosis</a:t>
            </a:r>
          </a:p>
        </p:txBody>
      </p:sp>
      <p:pic>
        <p:nvPicPr>
          <p:cNvPr id="8" name="Picture 7">
            <a:extLst>
              <a:ext uri="{FF2B5EF4-FFF2-40B4-BE49-F238E27FC236}">
                <a16:creationId xmlns:a16="http://schemas.microsoft.com/office/drawing/2014/main" id="{FA07062C-9E8C-4F7F-B363-4900DD2F3A11}"/>
              </a:ext>
            </a:extLst>
          </p:cNvPr>
          <p:cNvPicPr>
            <a:picLocks noChangeAspect="1"/>
          </p:cNvPicPr>
          <p:nvPr/>
        </p:nvPicPr>
        <p:blipFill>
          <a:blip r:embed="rId2"/>
          <a:stretch>
            <a:fillRect/>
          </a:stretch>
        </p:blipFill>
        <p:spPr>
          <a:xfrm rot="15913030">
            <a:off x="6477186" y="3027573"/>
            <a:ext cx="1160298" cy="1035457"/>
          </a:xfrm>
          <a:prstGeom prst="rect">
            <a:avLst/>
          </a:prstGeom>
        </p:spPr>
      </p:pic>
      <p:sp>
        <p:nvSpPr>
          <p:cNvPr id="9" name="Arrow: Down 8">
            <a:extLst>
              <a:ext uri="{FF2B5EF4-FFF2-40B4-BE49-F238E27FC236}">
                <a16:creationId xmlns:a16="http://schemas.microsoft.com/office/drawing/2014/main" id="{B53A19D9-B421-473D-AEEA-DDC1DF051E52}"/>
              </a:ext>
            </a:extLst>
          </p:cNvPr>
          <p:cNvSpPr/>
          <p:nvPr/>
        </p:nvSpPr>
        <p:spPr>
          <a:xfrm rot="5400000">
            <a:off x="6321847" y="5224377"/>
            <a:ext cx="342378" cy="1177447"/>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D56E4E6E-2D0B-448E-BF98-A5B5FF47D1ED}"/>
              </a:ext>
            </a:extLst>
          </p:cNvPr>
          <p:cNvSpPr txBox="1"/>
          <p:nvPr/>
        </p:nvSpPr>
        <p:spPr>
          <a:xfrm>
            <a:off x="943791" y="5336046"/>
            <a:ext cx="4764280" cy="954107"/>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Diagnoses, conditions, symptoms</a:t>
            </a:r>
          </a:p>
        </p:txBody>
      </p:sp>
    </p:spTree>
    <p:extLst>
      <p:ext uri="{BB962C8B-B14F-4D97-AF65-F5344CB8AC3E}">
        <p14:creationId xmlns:p14="http://schemas.microsoft.com/office/powerpoint/2010/main" val="1985205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659285"/>
            <a:ext cx="8609229" cy="3970318"/>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Many will just diagnose the later stage of the problem and suggest a remedy.  </a:t>
            </a:r>
          </a:p>
          <a:p>
            <a:pPr algn="ctr"/>
            <a:endParaRPr lang="en-US" sz="2800" dirty="0">
              <a:solidFill>
                <a:schemeClr val="accent3">
                  <a:lumMod val="75000"/>
                </a:schemeClr>
              </a:solidFill>
            </a:endParaRPr>
          </a:p>
          <a:p>
            <a:pPr algn="ctr"/>
            <a:r>
              <a:rPr lang="en-US" sz="2800" dirty="0">
                <a:solidFill>
                  <a:schemeClr val="accent3">
                    <a:lumMod val="75000"/>
                  </a:schemeClr>
                </a:solidFill>
              </a:rPr>
              <a:t>In reality, there is a chain of events or layers of adaptations and compensations.  Real healing means undoing the layers, not just white-washing the problem with a remedy.  This takes some time and more effort which many won’t/can’t do or refuse to learn how as it is easier to give supplements.</a:t>
            </a:r>
          </a:p>
        </p:txBody>
      </p:sp>
    </p:spTree>
    <p:extLst>
      <p:ext uri="{BB962C8B-B14F-4D97-AF65-F5344CB8AC3E}">
        <p14:creationId xmlns:p14="http://schemas.microsoft.com/office/powerpoint/2010/main" val="1931481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659285"/>
            <a:ext cx="8609229" cy="2246769"/>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Pattern recognition is not to remedy anything directly.  </a:t>
            </a:r>
          </a:p>
          <a:p>
            <a:pPr algn="ctr"/>
            <a:endParaRPr lang="en-US" sz="2800" dirty="0">
              <a:solidFill>
                <a:schemeClr val="accent3">
                  <a:lumMod val="75000"/>
                </a:schemeClr>
              </a:solidFill>
            </a:endParaRPr>
          </a:p>
          <a:p>
            <a:pPr algn="ctr"/>
            <a:r>
              <a:rPr lang="en-US" sz="2800" dirty="0">
                <a:solidFill>
                  <a:schemeClr val="accent3">
                    <a:lumMod val="75000"/>
                  </a:schemeClr>
                </a:solidFill>
              </a:rPr>
              <a:t>Instead, it is to move the whole body system to a better stage of stress.  </a:t>
            </a:r>
          </a:p>
        </p:txBody>
      </p:sp>
    </p:spTree>
    <p:extLst>
      <p:ext uri="{BB962C8B-B14F-4D97-AF65-F5344CB8AC3E}">
        <p14:creationId xmlns:p14="http://schemas.microsoft.com/office/powerpoint/2010/main" val="69540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922770"/>
            <a:ext cx="8609229" cy="5262979"/>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This does not involve either diagnosis of disease, or the use of specific remedies.  Instead, we assess the functioning of the entire system of the body.  </a:t>
            </a:r>
          </a:p>
          <a:p>
            <a:pPr algn="ctr"/>
            <a:endParaRPr lang="en-US" sz="2800" dirty="0">
              <a:solidFill>
                <a:schemeClr val="accent3">
                  <a:lumMod val="75000"/>
                </a:schemeClr>
              </a:solidFill>
            </a:endParaRPr>
          </a:p>
          <a:p>
            <a:pPr algn="ctr"/>
            <a:r>
              <a:rPr lang="en-US" sz="2800" dirty="0">
                <a:solidFill>
                  <a:schemeClr val="accent3">
                    <a:lumMod val="75000"/>
                  </a:schemeClr>
                </a:solidFill>
              </a:rPr>
              <a:t>We then apply a set of corrections that are similar (Pattern) for many people today to “push” the system in a healthier direction by removing burdens and providing needed resources for healing.  </a:t>
            </a:r>
          </a:p>
          <a:p>
            <a:pPr algn="ctr"/>
            <a:endParaRPr lang="en-US" sz="2800" dirty="0">
              <a:solidFill>
                <a:schemeClr val="accent3">
                  <a:lumMod val="75000"/>
                </a:schemeClr>
              </a:solidFill>
            </a:endParaRPr>
          </a:p>
          <a:p>
            <a:pPr algn="ctr"/>
            <a:r>
              <a:rPr lang="en-US" sz="2800" dirty="0">
                <a:solidFill>
                  <a:schemeClr val="accent3">
                    <a:lumMod val="75000"/>
                  </a:schemeClr>
                </a:solidFill>
              </a:rPr>
              <a:t>As the system corrects, most symptoms and disease entities go away on their own because, in fact, they were simply expressions of system imbalance.</a:t>
            </a:r>
          </a:p>
        </p:txBody>
      </p:sp>
    </p:spTree>
    <p:extLst>
      <p:ext uri="{BB962C8B-B14F-4D97-AF65-F5344CB8AC3E}">
        <p14:creationId xmlns:p14="http://schemas.microsoft.com/office/powerpoint/2010/main" val="437342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3108543"/>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Procedures that look like remedies, such as lowering H. pylori or food-based supplements or probiotics, are not being used as remedies.  </a:t>
            </a:r>
          </a:p>
          <a:p>
            <a:pPr algn="ctr"/>
            <a:endParaRPr lang="en-US" sz="2800" dirty="0">
              <a:solidFill>
                <a:schemeClr val="accent3">
                  <a:lumMod val="75000"/>
                </a:schemeClr>
              </a:solidFill>
            </a:endParaRPr>
          </a:p>
          <a:p>
            <a:pPr algn="ctr"/>
            <a:r>
              <a:rPr lang="en-US" sz="2800" dirty="0">
                <a:solidFill>
                  <a:schemeClr val="accent3">
                    <a:lumMod val="75000"/>
                  </a:schemeClr>
                </a:solidFill>
              </a:rPr>
              <a:t>They are used as movement-producing procedures that enable the whole body system to shift into a more harmonious relationship with its environment.</a:t>
            </a:r>
          </a:p>
        </p:txBody>
      </p:sp>
    </p:spTree>
    <p:extLst>
      <p:ext uri="{BB962C8B-B14F-4D97-AF65-F5344CB8AC3E}">
        <p14:creationId xmlns:p14="http://schemas.microsoft.com/office/powerpoint/2010/main" val="2507680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3108543"/>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This is unusual to minds trained in allopathic, naturopathic, holistic and other diagnose-and-treat methodologies.</a:t>
            </a:r>
          </a:p>
          <a:p>
            <a:pPr algn="ctr"/>
            <a:endParaRPr lang="en-US" sz="2800" dirty="0">
              <a:solidFill>
                <a:schemeClr val="accent3">
                  <a:lumMod val="75000"/>
                </a:schemeClr>
              </a:solidFill>
            </a:endParaRPr>
          </a:p>
          <a:p>
            <a:pPr algn="ctr"/>
            <a:r>
              <a:rPr lang="en-US" sz="2800" dirty="0">
                <a:solidFill>
                  <a:schemeClr val="accent3">
                    <a:lumMod val="75000"/>
                  </a:schemeClr>
                </a:solidFill>
              </a:rPr>
              <a:t>This is not a medical approach.</a:t>
            </a:r>
          </a:p>
          <a:p>
            <a:pPr algn="ctr"/>
            <a:endParaRPr lang="en-US" sz="2800" dirty="0">
              <a:solidFill>
                <a:schemeClr val="accent3">
                  <a:lumMod val="75000"/>
                </a:schemeClr>
              </a:solidFill>
            </a:endParaRPr>
          </a:p>
          <a:p>
            <a:pPr algn="ctr"/>
            <a:r>
              <a:rPr lang="en-US" sz="2800" dirty="0">
                <a:solidFill>
                  <a:schemeClr val="accent3">
                    <a:lumMod val="75000"/>
                  </a:schemeClr>
                </a:solidFill>
              </a:rPr>
              <a:t>This is a form of environmental science.</a:t>
            </a:r>
          </a:p>
        </p:txBody>
      </p:sp>
    </p:spTree>
    <p:extLst>
      <p:ext uri="{BB962C8B-B14F-4D97-AF65-F5344CB8AC3E}">
        <p14:creationId xmlns:p14="http://schemas.microsoft.com/office/powerpoint/2010/main" val="5484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954107"/>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What does the body do when it cannot get the nutrients it needs?</a:t>
            </a:r>
          </a:p>
        </p:txBody>
      </p:sp>
    </p:spTree>
    <p:extLst>
      <p:ext uri="{BB962C8B-B14F-4D97-AF65-F5344CB8AC3E}">
        <p14:creationId xmlns:p14="http://schemas.microsoft.com/office/powerpoint/2010/main" val="57991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523220"/>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What happens in the body when minerals are low?</a:t>
            </a:r>
          </a:p>
        </p:txBody>
      </p:sp>
    </p:spTree>
    <p:extLst>
      <p:ext uri="{BB962C8B-B14F-4D97-AF65-F5344CB8AC3E}">
        <p14:creationId xmlns:p14="http://schemas.microsoft.com/office/powerpoint/2010/main" val="732737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2A8BBF-DD4D-4B63-BD4F-AD4FEF1BEED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60382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3539430"/>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When the body does not receive enough of the minerals it requires, it will take up and use less-preferred minerals to operate its enzyme systems and for other purposes.  </a:t>
            </a:r>
          </a:p>
          <a:p>
            <a:pPr algn="ctr"/>
            <a:endParaRPr lang="en-US" sz="2800" dirty="0">
              <a:solidFill>
                <a:schemeClr val="accent3">
                  <a:lumMod val="75000"/>
                </a:schemeClr>
              </a:solidFill>
            </a:endParaRPr>
          </a:p>
          <a:p>
            <a:pPr algn="ctr"/>
            <a:r>
              <a:rPr lang="en-US" sz="2800" dirty="0">
                <a:solidFill>
                  <a:schemeClr val="accent3">
                    <a:lumMod val="75000"/>
                  </a:schemeClr>
                </a:solidFill>
              </a:rPr>
              <a:t>This is a basic survival mechanism for all living creatures.  However, it is also the cause of a lot of illness.</a:t>
            </a:r>
          </a:p>
        </p:txBody>
      </p:sp>
    </p:spTree>
    <p:extLst>
      <p:ext uri="{BB962C8B-B14F-4D97-AF65-F5344CB8AC3E}">
        <p14:creationId xmlns:p14="http://schemas.microsoft.com/office/powerpoint/2010/main" val="2060672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012954"/>
            <a:ext cx="8609229" cy="5262979"/>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Dr. Paul Eck learned about this phenomenon from the writing Henry Schroeder, MD (1906-1975).  Dr. Schroeder wrote in Trace Elements And Man:</a:t>
            </a:r>
          </a:p>
          <a:p>
            <a:pPr algn="ctr"/>
            <a:r>
              <a:rPr lang="en-US" sz="2800" dirty="0">
                <a:solidFill>
                  <a:schemeClr val="accent3">
                    <a:lumMod val="75000"/>
                  </a:schemeClr>
                </a:solidFill>
              </a:rPr>
              <a:t>- cadmium avidly replaces zinc and changes or inactivates zinc (dependent) enzymes, causing disease;</a:t>
            </a:r>
          </a:p>
          <a:p>
            <a:pPr marL="457200" indent="-457200" algn="ctr">
              <a:buFontTx/>
              <a:buChar char="-"/>
            </a:pPr>
            <a:r>
              <a:rPr lang="en-US" sz="2800" dirty="0">
                <a:solidFill>
                  <a:schemeClr val="accent3">
                    <a:lumMod val="75000"/>
                  </a:schemeClr>
                </a:solidFill>
              </a:rPr>
              <a:t>- arsenic displaces phosphorus, causing disease;</a:t>
            </a:r>
          </a:p>
          <a:p>
            <a:pPr marL="457200" indent="-457200" algn="ctr">
              <a:buFontTx/>
              <a:buChar char="-"/>
            </a:pPr>
            <a:r>
              <a:rPr lang="en-US" sz="2800" dirty="0">
                <a:solidFill>
                  <a:schemeClr val="accent3">
                    <a:lumMod val="75000"/>
                  </a:schemeClr>
                </a:solidFill>
              </a:rPr>
              <a:t>- - selenium displaces sulfur, causing disease;</a:t>
            </a:r>
          </a:p>
          <a:p>
            <a:pPr marL="457200" indent="-457200" algn="ctr">
              <a:buFontTx/>
              <a:buChar char="-"/>
            </a:pPr>
            <a:r>
              <a:rPr lang="en-US" sz="2800" dirty="0">
                <a:solidFill>
                  <a:schemeClr val="accent3">
                    <a:lumMod val="75000"/>
                  </a:schemeClr>
                </a:solidFill>
              </a:rPr>
              <a:t>- - bromine displaces chlorine (and both bromine and chlorine displace iodine);</a:t>
            </a:r>
          </a:p>
          <a:p>
            <a:pPr marL="457200" indent="-457200" algn="ctr">
              <a:buFontTx/>
              <a:buChar char="-"/>
            </a:pPr>
            <a:r>
              <a:rPr lang="en-US" sz="2800" dirty="0">
                <a:solidFill>
                  <a:schemeClr val="accent3">
                    <a:lumMod val="75000"/>
                  </a:schemeClr>
                </a:solidFill>
              </a:rPr>
              <a:t>- - beryllium displaces magnesium;</a:t>
            </a:r>
          </a:p>
          <a:p>
            <a:pPr marL="457200" indent="-457200" algn="ctr">
              <a:buFontTx/>
              <a:buChar char="-"/>
            </a:pPr>
            <a:r>
              <a:rPr lang="en-US" sz="2800" dirty="0">
                <a:solidFill>
                  <a:schemeClr val="accent3">
                    <a:lumMod val="75000"/>
                  </a:schemeClr>
                </a:solidFill>
              </a:rPr>
              <a:t>- - strontium displaces calcium …”</a:t>
            </a:r>
          </a:p>
        </p:txBody>
      </p:sp>
    </p:spTree>
    <p:extLst>
      <p:ext uri="{BB962C8B-B14F-4D97-AF65-F5344CB8AC3E}">
        <p14:creationId xmlns:p14="http://schemas.microsoft.com/office/powerpoint/2010/main" val="296479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975376"/>
            <a:ext cx="8609229" cy="5262979"/>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Dr. Schroeder realized that a chemical element can often be replaced by the element underneath it on the standard periodic table of the elements because they are shaped similarly.  All the elements in each column have the same number of electrons in their outer shell, which means they are “shaped” somewhat the same.- For this reason, elements in the same column can “fit” into certain enzymes, like a key that fits into a lock even though it is not the right key to open the lock.</a:t>
            </a:r>
          </a:p>
          <a:p>
            <a:pPr algn="ctr"/>
            <a:endParaRPr lang="en-US" sz="2800" dirty="0">
              <a:solidFill>
                <a:schemeClr val="accent3">
                  <a:lumMod val="75000"/>
                </a:schemeClr>
              </a:solidFill>
            </a:endParaRPr>
          </a:p>
          <a:p>
            <a:pPr algn="ctr"/>
            <a:r>
              <a:rPr lang="en-US" sz="2800" dirty="0">
                <a:solidFill>
                  <a:schemeClr val="accent3">
                    <a:lumMod val="75000"/>
                  </a:schemeClr>
                </a:solidFill>
              </a:rPr>
              <a:t>They don’t fit well, but they fit enough to sustain life.</a:t>
            </a:r>
          </a:p>
        </p:txBody>
      </p:sp>
    </p:spTree>
    <p:extLst>
      <p:ext uri="{BB962C8B-B14F-4D97-AF65-F5344CB8AC3E}">
        <p14:creationId xmlns:p14="http://schemas.microsoft.com/office/powerpoint/2010/main" val="417554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975376"/>
            <a:ext cx="8609229" cy="3970318"/>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At times, several minerals can substitute for a preferred mineral.  For example, zinc is the preferred mineral in over one hundred critical enzymes in our bodies.  If it is not present in sufficient quantity, or becomes depleted due to stress, for example, the body can substitute mercury, cadmium, arsenic and possibly others for it.  Of course, they do not work as well, but the body can continue to function at a lower level of efficiency.</a:t>
            </a:r>
          </a:p>
        </p:txBody>
      </p:sp>
    </p:spTree>
    <p:extLst>
      <p:ext uri="{BB962C8B-B14F-4D97-AF65-F5344CB8AC3E}">
        <p14:creationId xmlns:p14="http://schemas.microsoft.com/office/powerpoint/2010/main" val="2909562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52198"/>
            <a:ext cx="8609229" cy="1815882"/>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This is an adaptive mechanism to preserve life.   </a:t>
            </a:r>
          </a:p>
          <a:p>
            <a:pPr algn="ctr"/>
            <a:endParaRPr lang="en-US" sz="2800" dirty="0">
              <a:solidFill>
                <a:schemeClr val="accent3">
                  <a:lumMod val="75000"/>
                </a:schemeClr>
              </a:solidFill>
            </a:endParaRPr>
          </a:p>
          <a:p>
            <a:pPr algn="ctr"/>
            <a:r>
              <a:rPr lang="en-US" sz="2800" dirty="0">
                <a:solidFill>
                  <a:schemeClr val="accent3">
                    <a:lumMod val="75000"/>
                  </a:schemeClr>
                </a:solidFill>
              </a:rPr>
              <a:t>The purpose of the substitution is to allow life to continue in the face of nutritional deficiencies.  </a:t>
            </a:r>
          </a:p>
        </p:txBody>
      </p:sp>
    </p:spTree>
    <p:extLst>
      <p:ext uri="{BB962C8B-B14F-4D97-AF65-F5344CB8AC3E}">
        <p14:creationId xmlns:p14="http://schemas.microsoft.com/office/powerpoint/2010/main" val="19465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962850"/>
            <a:ext cx="8609229" cy="5262979"/>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As a rule, the affected enzyme will perform its job far less efficiently with the substitute mineral than it would if the ideal or preferred mineral were present in the enzyme binding site.  </a:t>
            </a:r>
          </a:p>
          <a:p>
            <a:pPr algn="ctr"/>
            <a:endParaRPr lang="en-US" sz="2800" dirty="0">
              <a:solidFill>
                <a:schemeClr val="accent3">
                  <a:lumMod val="75000"/>
                </a:schemeClr>
              </a:solidFill>
            </a:endParaRPr>
          </a:p>
          <a:p>
            <a:pPr algn="ctr"/>
            <a:r>
              <a:rPr lang="en-US" sz="2800" dirty="0">
                <a:solidFill>
                  <a:schemeClr val="accent3">
                    <a:lumMod val="75000"/>
                  </a:schemeClr>
                </a:solidFill>
              </a:rPr>
              <a:t>Thus mineral substitution is always a bad thing, relatively, and leads to every disease condition imaginable. </a:t>
            </a:r>
          </a:p>
          <a:p>
            <a:pPr algn="ctr"/>
            <a:endParaRPr lang="en-US" sz="2800" dirty="0">
              <a:solidFill>
                <a:schemeClr val="accent3">
                  <a:lumMod val="75000"/>
                </a:schemeClr>
              </a:solidFill>
            </a:endParaRPr>
          </a:p>
          <a:p>
            <a:pPr algn="ctr"/>
            <a:r>
              <a:rPr lang="en-US" sz="2800" dirty="0">
                <a:solidFill>
                  <a:schemeClr val="accent3">
                    <a:lumMod val="75000"/>
                  </a:schemeClr>
                </a:solidFill>
              </a:rPr>
              <a:t>When too many preferred minerals have been replaced by substitutes the enzyme efficiency of the body becomes so low that life is not sustainable.  </a:t>
            </a:r>
          </a:p>
        </p:txBody>
      </p:sp>
    </p:spTree>
    <p:extLst>
      <p:ext uri="{BB962C8B-B14F-4D97-AF65-F5344CB8AC3E}">
        <p14:creationId xmlns:p14="http://schemas.microsoft.com/office/powerpoint/2010/main" val="3460314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1.6.21palette">
      <a:dk1>
        <a:srgbClr val="2C3C43"/>
      </a:dk1>
      <a:lt1>
        <a:sysClr val="window" lastClr="FFFFFF"/>
      </a:lt1>
      <a:dk2>
        <a:srgbClr val="2C3C43"/>
      </a:dk2>
      <a:lt2>
        <a:srgbClr val="EBEBEB"/>
      </a:lt2>
      <a:accent1>
        <a:srgbClr val="88A8A6"/>
      </a:accent1>
      <a:accent2>
        <a:srgbClr val="D7E5E4"/>
      </a:accent2>
      <a:accent3>
        <a:srgbClr val="1D5C69"/>
      </a:accent3>
      <a:accent4>
        <a:srgbClr val="384B71"/>
      </a:accent4>
      <a:accent5>
        <a:srgbClr val="37646A"/>
      </a:accent5>
      <a:accent6>
        <a:srgbClr val="578F8F"/>
      </a:accent6>
      <a:hlink>
        <a:srgbClr val="99CA3C"/>
      </a:hlink>
      <a:folHlink>
        <a:srgbClr val="B9D181"/>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68408</TotalTime>
  <Words>1297</Words>
  <Application>Microsoft Office PowerPoint</Application>
  <PresentationFormat>Widescreen</PresentationFormat>
  <Paragraphs>81</Paragraphs>
  <Slides>28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Arial Nova</vt:lpstr>
      <vt:lpstr>Calibri</vt:lpstr>
      <vt:lpstr>Century Gothic</vt:lpstr>
      <vt:lpstr>Palatino Linotype</vt:lpstr>
      <vt:lpstr>Wingdings 2</vt:lpstr>
      <vt:lpstr>Presentation on brainstorming</vt:lpstr>
      <vt:lpstr>The Body Healing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Heme Synthesis</dc:title>
  <dc:creator>Jennifer Savage</dc:creator>
  <cp:lastModifiedBy>Jennifer Savage, ND</cp:lastModifiedBy>
  <cp:revision>84</cp:revision>
  <dcterms:created xsi:type="dcterms:W3CDTF">2020-04-08T10:53:53Z</dcterms:created>
  <dcterms:modified xsi:type="dcterms:W3CDTF">2021-07-28T18:01:33Z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