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4"/>
  </p:notesMasterIdLst>
  <p:sldIdLst>
    <p:sldId id="272" r:id="rId2"/>
    <p:sldId id="294" r:id="rId3"/>
    <p:sldId id="330" r:id="rId4"/>
    <p:sldId id="342" r:id="rId5"/>
    <p:sldId id="341" r:id="rId6"/>
    <p:sldId id="343" r:id="rId7"/>
    <p:sldId id="346" r:id="rId8"/>
    <p:sldId id="347" r:id="rId9"/>
    <p:sldId id="350" r:id="rId10"/>
    <p:sldId id="348" r:id="rId11"/>
    <p:sldId id="351" r:id="rId12"/>
    <p:sldId id="344" r:id="rId13"/>
    <p:sldId id="352" r:id="rId14"/>
    <p:sldId id="353" r:id="rId15"/>
    <p:sldId id="354" r:id="rId16"/>
    <p:sldId id="355" r:id="rId17"/>
    <p:sldId id="356" r:id="rId18"/>
    <p:sldId id="349" r:id="rId19"/>
    <p:sldId id="358" r:id="rId20"/>
    <p:sldId id="359" r:id="rId21"/>
    <p:sldId id="357" r:id="rId22"/>
    <p:sldId id="3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A300"/>
    <a:srgbClr val="506C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90" autoAdjust="0"/>
    <p:restoredTop sz="82975" autoAdjust="0"/>
  </p:normalViewPr>
  <p:slideViewPr>
    <p:cSldViewPr snapToGrid="0">
      <p:cViewPr varScale="1">
        <p:scale>
          <a:sx n="109" d="100"/>
          <a:sy n="109" d="100"/>
        </p:scale>
        <p:origin x="144" y="20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t>7/30/2021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a:p>
        </p:txBody>
      </p:sp>
    </p:spTree>
    <p:extLst>
      <p:ext uri="{BB962C8B-B14F-4D97-AF65-F5344CB8AC3E}">
        <p14:creationId xmlns:p14="http://schemas.microsoft.com/office/powerpoint/2010/main"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this image say to you?</a:t>
            </a:r>
          </a:p>
          <a:p>
            <a:endParaRPr lang="en-US" dirty="0"/>
          </a:p>
          <a:p>
            <a:r>
              <a:rPr lang="en-US" dirty="0"/>
              <a:t>Hyperadrenal picture, a lot of severe stress forcing sodium into the cells and tissues because it is being retained. We know it is in tissues because we see it here in a high amount…we know it is in the cells because sodium does not belong in the cells and has pushed potassium out of the cell, the body is excreting it in urine. Magnesium is being forced out of the cell, or lost and being excreted into the hair tissue.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body tends to retain calcium in a magnesium depletion and we are likely to find it in the cell where magnesium used to be.</a:t>
            </a:r>
          </a:p>
          <a:p>
            <a:endParaRPr lang="en-US" dirty="0"/>
          </a:p>
          <a:p>
            <a:r>
              <a:rPr lang="en-US" dirty="0"/>
              <a:t>What symptoms would we expect to see in this case?</a:t>
            </a:r>
          </a:p>
        </p:txBody>
      </p:sp>
      <p:sp>
        <p:nvSpPr>
          <p:cNvPr id="4" name="Slide Number Placeholder 3"/>
          <p:cNvSpPr>
            <a:spLocks noGrp="1"/>
          </p:cNvSpPr>
          <p:nvPr>
            <p:ph type="sldNum" sz="quarter" idx="5"/>
          </p:nvPr>
        </p:nvSpPr>
        <p:spPr/>
        <p:txBody>
          <a:bodyPr/>
          <a:lstStyle/>
          <a:p>
            <a:fld id="{893B0CF2-7F87-4E02-A248-870047730F99}" type="slidenum">
              <a:rPr lang="en-US" smtClean="0"/>
              <a:t>17</a:t>
            </a:fld>
            <a:endParaRPr lang="en-US"/>
          </a:p>
        </p:txBody>
      </p:sp>
    </p:spTree>
    <p:extLst>
      <p:ext uri="{BB962C8B-B14F-4D97-AF65-F5344CB8AC3E}">
        <p14:creationId xmlns:p14="http://schemas.microsoft.com/office/powerpoint/2010/main" val="2204844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this image say to you?</a:t>
            </a:r>
          </a:p>
          <a:p>
            <a:endParaRPr lang="en-US" dirty="0"/>
          </a:p>
          <a:p>
            <a:r>
              <a:rPr lang="en-US" dirty="0"/>
              <a:t>Hyperadrenal picture, a lot of severe stress forcing sodium into the cells and tissues because it is being retained. We know it is in tissues because we see it here in a high amount…we know it is in the cells because sodium does not belong in the cells and has pushed potassium out of the cell, the body is excreting it in urine. Magnesium is being forced out of the cell, or lost and being excreted into the hair tissue.</a:t>
            </a:r>
          </a:p>
          <a:p>
            <a:endParaRPr lang="en-US" dirty="0"/>
          </a:p>
          <a:p>
            <a:endParaRPr lang="en-US" dirty="0"/>
          </a:p>
          <a:p>
            <a:r>
              <a:rPr lang="en-US" dirty="0"/>
              <a:t>What symptoms would we expect to see in this case?</a:t>
            </a:r>
          </a:p>
        </p:txBody>
      </p:sp>
      <p:sp>
        <p:nvSpPr>
          <p:cNvPr id="4" name="Slide Number Placeholder 3"/>
          <p:cNvSpPr>
            <a:spLocks noGrp="1"/>
          </p:cNvSpPr>
          <p:nvPr>
            <p:ph type="sldNum" sz="quarter" idx="5"/>
          </p:nvPr>
        </p:nvSpPr>
        <p:spPr/>
        <p:txBody>
          <a:bodyPr/>
          <a:lstStyle/>
          <a:p>
            <a:fld id="{893B0CF2-7F87-4E02-A248-870047730F99}" type="slidenum">
              <a:rPr lang="en-US" smtClean="0"/>
              <a:t>19</a:t>
            </a:fld>
            <a:endParaRPr lang="en-US"/>
          </a:p>
        </p:txBody>
      </p:sp>
    </p:spTree>
    <p:extLst>
      <p:ext uri="{BB962C8B-B14F-4D97-AF65-F5344CB8AC3E}">
        <p14:creationId xmlns:p14="http://schemas.microsoft.com/office/powerpoint/2010/main" val="2833190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t>7/30/2021</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t>7/30/2021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4816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7/30/2021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5319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t>7/30/2021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0901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t>7/30/2021</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25018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t>7/30/2021</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7181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7/30/2021</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288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t>7/30/2021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99192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t>7/30/2021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25196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t>7/30/2021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87777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t>7/30/2021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6975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7/30/2021</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983992" y="3200407"/>
            <a:ext cx="8222155" cy="704843"/>
          </a:xfrm>
        </p:spPr>
        <p:txBody>
          <a:bodyPr>
            <a:noAutofit/>
          </a:bodyPr>
          <a:lstStyle/>
          <a:p>
            <a:pPr>
              <a:lnSpc>
                <a:spcPct val="150000"/>
              </a:lnSpc>
            </a:pPr>
            <a:r>
              <a:rPr lang="en-US" sz="3600" b="0" dirty="0">
                <a:solidFill>
                  <a:schemeClr val="accent6">
                    <a:lumMod val="75000"/>
                  </a:schemeClr>
                </a:solidFill>
                <a:latin typeface="Arial Nova" panose="020B0504020202020204" pitchFamily="34" charset="0"/>
              </a:rPr>
              <a:t>HTMA – Part 2</a:t>
            </a:r>
          </a:p>
        </p:txBody>
      </p:sp>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3108543"/>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There are a few resources to use to learn about HTMA and I encourage you to find each one.</a:t>
            </a:r>
          </a:p>
          <a:p>
            <a:pPr algn="ctr"/>
            <a:endParaRPr lang="en-US" sz="2800" dirty="0">
              <a:solidFill>
                <a:schemeClr val="accent3">
                  <a:lumMod val="75000"/>
                </a:schemeClr>
              </a:solidFill>
            </a:endParaRPr>
          </a:p>
          <a:p>
            <a:pPr algn="ctr"/>
            <a:r>
              <a:rPr lang="en-US" sz="2800" dirty="0">
                <a:solidFill>
                  <a:schemeClr val="accent3">
                    <a:lumMod val="75000"/>
                  </a:schemeClr>
                </a:solidFill>
              </a:rPr>
              <a:t>What I am teaching is merely the basics of minerals and patterns, but also, and most important, applying this knowledge through the functional wellness concepts that are taught here in the Mentorship.</a:t>
            </a:r>
            <a:endParaRPr lang="en-US" sz="2800" dirty="0">
              <a:solidFill>
                <a:srgbClr val="506C1E"/>
              </a:solidFill>
            </a:endParaRPr>
          </a:p>
        </p:txBody>
      </p:sp>
    </p:spTree>
    <p:extLst>
      <p:ext uri="{BB962C8B-B14F-4D97-AF65-F5344CB8AC3E}">
        <p14:creationId xmlns:p14="http://schemas.microsoft.com/office/powerpoint/2010/main" val="827260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228397"/>
            <a:ext cx="8609229" cy="4647426"/>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Sodium</a:t>
            </a:r>
          </a:p>
          <a:p>
            <a:endParaRPr lang="en-US" sz="2800" dirty="0">
              <a:solidFill>
                <a:schemeClr val="accent3">
                  <a:lumMod val="75000"/>
                </a:schemeClr>
              </a:solidFill>
            </a:endParaRPr>
          </a:p>
          <a:p>
            <a:r>
              <a:rPr lang="en-US" sz="2400" dirty="0">
                <a:solidFill>
                  <a:schemeClr val="accent3">
                    <a:lumMod val="75000"/>
                  </a:schemeClr>
                </a:solidFill>
              </a:rPr>
              <a:t>Sodium is found in all of the body’s cells, as well as in the blood and other bodily fluids. </a:t>
            </a:r>
          </a:p>
          <a:p>
            <a:endParaRPr lang="en-US" sz="2400" dirty="0">
              <a:solidFill>
                <a:schemeClr val="accent3">
                  <a:lumMod val="75000"/>
                </a:schemeClr>
              </a:solidFill>
            </a:endParaRPr>
          </a:p>
          <a:p>
            <a:r>
              <a:rPr lang="en-US" sz="2400" dirty="0">
                <a:solidFill>
                  <a:schemeClr val="accent3">
                    <a:lumMod val="75000"/>
                  </a:schemeClr>
                </a:solidFill>
              </a:rPr>
              <a:t>Sodium (along with potassium) helps to maintain the body’s fluid balance. Sodium plays a huge part in nerve transmission, muscle contraction, and for the creation of hydrochloric acid. </a:t>
            </a:r>
          </a:p>
          <a:p>
            <a:endParaRPr lang="en-US" sz="2400" dirty="0">
              <a:solidFill>
                <a:schemeClr val="accent3">
                  <a:lumMod val="75000"/>
                </a:schemeClr>
              </a:solidFill>
            </a:endParaRPr>
          </a:p>
          <a:p>
            <a:r>
              <a:rPr lang="en-US" sz="2400" dirty="0">
                <a:solidFill>
                  <a:schemeClr val="accent3">
                    <a:lumMod val="75000"/>
                  </a:schemeClr>
                </a:solidFill>
              </a:rPr>
              <a:t>Sodium is the FIRST mineral we waste under stress and the FIRST to tank!</a:t>
            </a:r>
          </a:p>
          <a:p>
            <a:endParaRPr lang="en-US" sz="2400" dirty="0">
              <a:solidFill>
                <a:schemeClr val="accent3">
                  <a:lumMod val="75000"/>
                </a:schemeClr>
              </a:solidFill>
            </a:endParaRPr>
          </a:p>
        </p:txBody>
      </p:sp>
    </p:spTree>
    <p:extLst>
      <p:ext uri="{BB962C8B-B14F-4D97-AF65-F5344CB8AC3E}">
        <p14:creationId xmlns:p14="http://schemas.microsoft.com/office/powerpoint/2010/main" val="40683778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922067"/>
            <a:ext cx="8609229" cy="5447645"/>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Sodium Deficiencies</a:t>
            </a:r>
          </a:p>
          <a:p>
            <a:endParaRPr lang="en-US" sz="2800" dirty="0">
              <a:solidFill>
                <a:schemeClr val="accent3">
                  <a:lumMod val="75000"/>
                </a:schemeClr>
              </a:solidFill>
            </a:endParaRPr>
          </a:p>
          <a:p>
            <a:pPr marL="285750" lvl="0" indent="-285750">
              <a:buFont typeface="Arial" panose="020B0604020202020204" pitchFamily="34" charset="0"/>
              <a:buChar char="•"/>
            </a:pPr>
            <a:r>
              <a:rPr lang="en-US" sz="2400" dirty="0">
                <a:solidFill>
                  <a:schemeClr val="accent3">
                    <a:lumMod val="75000"/>
                  </a:schemeClr>
                </a:solidFill>
              </a:rPr>
              <a:t>allergies	</a:t>
            </a:r>
          </a:p>
          <a:p>
            <a:pPr marL="285750" lvl="0" indent="-285750">
              <a:buFont typeface="Arial" panose="020B0604020202020204" pitchFamily="34" charset="0"/>
              <a:buChar char="•"/>
            </a:pPr>
            <a:r>
              <a:rPr lang="en-US" sz="2400" dirty="0">
                <a:solidFill>
                  <a:schemeClr val="accent3">
                    <a:lumMod val="75000"/>
                  </a:schemeClr>
                </a:solidFill>
              </a:rPr>
              <a:t>fatigue</a:t>
            </a:r>
          </a:p>
          <a:p>
            <a:pPr marL="285750" lvl="0" indent="-285750">
              <a:buFont typeface="Arial" panose="020B0604020202020204" pitchFamily="34" charset="0"/>
              <a:buChar char="•"/>
            </a:pPr>
            <a:r>
              <a:rPr lang="en-US" sz="2400" dirty="0">
                <a:solidFill>
                  <a:schemeClr val="accent3">
                    <a:lumMod val="75000"/>
                  </a:schemeClr>
                </a:solidFill>
              </a:rPr>
              <a:t>anorexia	</a:t>
            </a:r>
          </a:p>
          <a:p>
            <a:pPr marL="285750" lvl="0" indent="-285750">
              <a:buFont typeface="Arial" panose="020B0604020202020204" pitchFamily="34" charset="0"/>
              <a:buChar char="•"/>
            </a:pPr>
            <a:r>
              <a:rPr lang="en-US" sz="2400" dirty="0">
                <a:solidFill>
                  <a:schemeClr val="accent3">
                    <a:lumMod val="75000"/>
                  </a:schemeClr>
                </a:solidFill>
              </a:rPr>
              <a:t>low blood pressure</a:t>
            </a:r>
          </a:p>
          <a:p>
            <a:pPr marL="285750" lvl="0" indent="-285750">
              <a:buFont typeface="Arial" panose="020B0604020202020204" pitchFamily="34" charset="0"/>
              <a:buChar char="•"/>
            </a:pPr>
            <a:r>
              <a:rPr lang="en-US" sz="2400" dirty="0">
                <a:solidFill>
                  <a:schemeClr val="accent3">
                    <a:lumMod val="75000"/>
                  </a:schemeClr>
                </a:solidFill>
              </a:rPr>
              <a:t>apathy</a:t>
            </a:r>
          </a:p>
          <a:p>
            <a:pPr marL="285750" lvl="0" indent="-285750">
              <a:buFont typeface="Arial" panose="020B0604020202020204" pitchFamily="34" charset="0"/>
              <a:buChar char="•"/>
            </a:pPr>
            <a:r>
              <a:rPr lang="en-US" sz="2400" dirty="0">
                <a:solidFill>
                  <a:schemeClr val="accent3">
                    <a:lumMod val="75000"/>
                  </a:schemeClr>
                </a:solidFill>
              </a:rPr>
              <a:t>low stomach acid</a:t>
            </a:r>
          </a:p>
          <a:p>
            <a:pPr marL="285750" lvl="0" indent="-285750">
              <a:buFont typeface="Arial" panose="020B0604020202020204" pitchFamily="34" charset="0"/>
              <a:buChar char="•"/>
            </a:pPr>
            <a:r>
              <a:rPr lang="en-US" sz="2400" dirty="0">
                <a:solidFill>
                  <a:schemeClr val="accent3">
                    <a:lumMod val="75000"/>
                  </a:schemeClr>
                </a:solidFill>
              </a:rPr>
              <a:t>bloating</a:t>
            </a:r>
          </a:p>
          <a:p>
            <a:pPr marL="285750" lvl="0" indent="-285750">
              <a:buFont typeface="Arial" panose="020B0604020202020204" pitchFamily="34" charset="0"/>
              <a:buChar char="•"/>
            </a:pPr>
            <a:r>
              <a:rPr lang="en-US" sz="2400" dirty="0">
                <a:solidFill>
                  <a:schemeClr val="accent3">
                    <a:lumMod val="75000"/>
                  </a:schemeClr>
                </a:solidFill>
              </a:rPr>
              <a:t>poor protein digestion</a:t>
            </a:r>
          </a:p>
          <a:p>
            <a:pPr marL="285750" lvl="0" indent="-285750">
              <a:buFont typeface="Arial" panose="020B0604020202020204" pitchFamily="34" charset="0"/>
              <a:buChar char="•"/>
            </a:pPr>
            <a:r>
              <a:rPr lang="en-US" sz="2400" dirty="0">
                <a:solidFill>
                  <a:schemeClr val="accent3">
                    <a:lumMod val="75000"/>
                  </a:schemeClr>
                </a:solidFill>
              </a:rPr>
              <a:t>depression </a:t>
            </a:r>
          </a:p>
          <a:p>
            <a:pPr marL="285750" lvl="0" indent="-285750">
              <a:buFont typeface="Arial" panose="020B0604020202020204" pitchFamily="34" charset="0"/>
              <a:buChar char="•"/>
            </a:pPr>
            <a:r>
              <a:rPr lang="en-US" sz="2400" dirty="0">
                <a:solidFill>
                  <a:schemeClr val="accent3">
                    <a:lumMod val="75000"/>
                  </a:schemeClr>
                </a:solidFill>
              </a:rPr>
              <a:t>dizziness	</a:t>
            </a:r>
          </a:p>
          <a:p>
            <a:pPr marL="285750" lvl="0" indent="-285750">
              <a:buFont typeface="Arial" panose="020B0604020202020204" pitchFamily="34" charset="0"/>
              <a:buChar char="•"/>
            </a:pPr>
            <a:r>
              <a:rPr lang="en-US" sz="2400" dirty="0">
                <a:solidFill>
                  <a:schemeClr val="accent3">
                    <a:lumMod val="75000"/>
                  </a:schemeClr>
                </a:solidFill>
              </a:rPr>
              <a:t>weakness</a:t>
            </a:r>
          </a:p>
          <a:p>
            <a:endParaRPr lang="en-US" sz="2800" dirty="0">
              <a:solidFill>
                <a:schemeClr val="accent3">
                  <a:lumMod val="75000"/>
                </a:schemeClr>
              </a:solidFill>
            </a:endParaRPr>
          </a:p>
        </p:txBody>
      </p:sp>
    </p:spTree>
    <p:extLst>
      <p:ext uri="{BB962C8B-B14F-4D97-AF65-F5344CB8AC3E}">
        <p14:creationId xmlns:p14="http://schemas.microsoft.com/office/powerpoint/2010/main" val="9311793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228397"/>
            <a:ext cx="8609229" cy="3908762"/>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Potassium</a:t>
            </a:r>
          </a:p>
          <a:p>
            <a:endParaRPr lang="en-US" sz="2800" dirty="0">
              <a:solidFill>
                <a:schemeClr val="accent3">
                  <a:lumMod val="75000"/>
                </a:schemeClr>
              </a:solidFill>
            </a:endParaRPr>
          </a:p>
          <a:p>
            <a:r>
              <a:rPr lang="en-US" sz="2400" dirty="0">
                <a:solidFill>
                  <a:schemeClr val="accent3">
                    <a:lumMod val="75000"/>
                  </a:schemeClr>
                </a:solidFill>
              </a:rPr>
              <a:t>Potassium is needed for the proper functioning of cell, muscle contraction, carbohydrate metabolism, nerve impulses, energy metabolism, and to balance hypertension.  Potassium is also closely related with cortisol levels.</a:t>
            </a:r>
          </a:p>
          <a:p>
            <a:endParaRPr lang="en-US" sz="2400" dirty="0">
              <a:solidFill>
                <a:schemeClr val="accent3">
                  <a:lumMod val="75000"/>
                </a:schemeClr>
              </a:solidFill>
            </a:endParaRPr>
          </a:p>
          <a:p>
            <a:r>
              <a:rPr lang="en-US" sz="2400" dirty="0">
                <a:solidFill>
                  <a:schemeClr val="accent3">
                    <a:lumMod val="75000"/>
                  </a:schemeClr>
                </a:solidFill>
              </a:rPr>
              <a:t>We can lose potassium under stress and with detoxing.  </a:t>
            </a:r>
          </a:p>
          <a:p>
            <a:r>
              <a:rPr lang="en-US" sz="2400" dirty="0">
                <a:solidFill>
                  <a:schemeClr val="accent3">
                    <a:lumMod val="75000"/>
                  </a:schemeClr>
                </a:solidFill>
              </a:rPr>
              <a:t>We need Vitamin A (from animal sources- think cod liver oil, eggs, butter, and organ meats) to help retain potassium. </a:t>
            </a:r>
          </a:p>
        </p:txBody>
      </p:sp>
    </p:spTree>
    <p:extLst>
      <p:ext uri="{BB962C8B-B14F-4D97-AF65-F5344CB8AC3E}">
        <p14:creationId xmlns:p14="http://schemas.microsoft.com/office/powerpoint/2010/main" val="23748385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790516"/>
            <a:ext cx="8609229" cy="6370975"/>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Potassium Deficiencies</a:t>
            </a:r>
          </a:p>
          <a:p>
            <a:endParaRPr lang="en-US" sz="2800" dirty="0">
              <a:solidFill>
                <a:schemeClr val="accent3">
                  <a:lumMod val="75000"/>
                </a:schemeClr>
              </a:solidFill>
            </a:endParaRPr>
          </a:p>
          <a:p>
            <a:pPr marL="285750" lvl="0" indent="-285750">
              <a:buFont typeface="Arial" panose="020B0604020202020204" pitchFamily="34" charset="0"/>
              <a:buChar char="•"/>
            </a:pPr>
            <a:r>
              <a:rPr lang="en-US" b="1" dirty="0"/>
              <a:t>excessive thirst</a:t>
            </a:r>
          </a:p>
          <a:p>
            <a:pPr marL="285750" lvl="0" indent="-285750">
              <a:buFont typeface="Arial" panose="020B0604020202020204" pitchFamily="34" charset="0"/>
              <a:buChar char="•"/>
            </a:pPr>
            <a:r>
              <a:rPr lang="en-US" b="1" dirty="0"/>
              <a:t>irregular heartbeat</a:t>
            </a:r>
          </a:p>
          <a:p>
            <a:pPr marL="285750" lvl="0" indent="-285750">
              <a:buFont typeface="Arial" panose="020B0604020202020204" pitchFamily="34" charset="0"/>
              <a:buChar char="•"/>
            </a:pPr>
            <a:r>
              <a:rPr lang="en-US" b="1" dirty="0"/>
              <a:t>insomnia</a:t>
            </a:r>
          </a:p>
          <a:p>
            <a:pPr marL="285750" lvl="0" indent="-285750">
              <a:buFont typeface="Arial" panose="020B0604020202020204" pitchFamily="34" charset="0"/>
              <a:buChar char="•"/>
            </a:pPr>
            <a:r>
              <a:rPr lang="en-US" b="1" dirty="0"/>
              <a:t>depression</a:t>
            </a:r>
          </a:p>
          <a:p>
            <a:pPr marL="285750" lvl="0" indent="-285750">
              <a:buFont typeface="Arial" panose="020B0604020202020204" pitchFamily="34" charset="0"/>
              <a:buChar char="•"/>
            </a:pPr>
            <a:r>
              <a:rPr lang="en-US" b="1" dirty="0"/>
              <a:t>dry skin</a:t>
            </a:r>
          </a:p>
          <a:p>
            <a:pPr marL="285750" lvl="0" indent="-285750">
              <a:buFont typeface="Arial" panose="020B0604020202020204" pitchFamily="34" charset="0"/>
              <a:buChar char="•"/>
            </a:pPr>
            <a:r>
              <a:rPr lang="en-US" b="1" dirty="0"/>
              <a:t>salt retention</a:t>
            </a:r>
          </a:p>
          <a:p>
            <a:pPr marL="285750" lvl="0" indent="-285750">
              <a:buFont typeface="Arial" panose="020B0604020202020204" pitchFamily="34" charset="0"/>
              <a:buChar char="•"/>
            </a:pPr>
            <a:r>
              <a:rPr lang="en-US" b="1" dirty="0"/>
              <a:t>anxiety</a:t>
            </a:r>
          </a:p>
          <a:p>
            <a:pPr marL="285750" lvl="0" indent="-285750">
              <a:buFont typeface="Arial" panose="020B0604020202020204" pitchFamily="34" charset="0"/>
              <a:buChar char="•"/>
            </a:pPr>
            <a:r>
              <a:rPr lang="en-US" b="1" dirty="0"/>
              <a:t>depression</a:t>
            </a:r>
          </a:p>
          <a:p>
            <a:pPr marL="285750" lvl="0" indent="-285750">
              <a:buFont typeface="Arial" panose="020B0604020202020204" pitchFamily="34" charset="0"/>
              <a:buChar char="•"/>
            </a:pPr>
            <a:r>
              <a:rPr lang="en-US" b="1" dirty="0"/>
              <a:t>low cortisol</a:t>
            </a:r>
          </a:p>
          <a:p>
            <a:pPr marL="285750" lvl="0" indent="-285750">
              <a:buFont typeface="Arial" panose="020B0604020202020204" pitchFamily="34" charset="0"/>
              <a:buChar char="•"/>
            </a:pPr>
            <a:r>
              <a:rPr lang="en-US" b="1" dirty="0"/>
              <a:t>fatigue</a:t>
            </a:r>
          </a:p>
          <a:p>
            <a:pPr marL="285750" lvl="0" indent="-285750">
              <a:buFont typeface="Arial" panose="020B0604020202020204" pitchFamily="34" charset="0"/>
              <a:buChar char="•"/>
            </a:pPr>
            <a:r>
              <a:rPr lang="en-US" b="1" dirty="0"/>
              <a:t>brain fog</a:t>
            </a:r>
          </a:p>
          <a:p>
            <a:pPr marL="285750" lvl="0" indent="-285750">
              <a:buFont typeface="Arial" panose="020B0604020202020204" pitchFamily="34" charset="0"/>
              <a:buChar char="•"/>
            </a:pPr>
            <a:r>
              <a:rPr lang="en-US" b="1" dirty="0"/>
              <a:t>constipation</a:t>
            </a:r>
          </a:p>
          <a:p>
            <a:pPr marL="285750" lvl="0" indent="-285750">
              <a:buFont typeface="Arial" panose="020B0604020202020204" pitchFamily="34" charset="0"/>
              <a:buChar char="•"/>
            </a:pPr>
            <a:r>
              <a:rPr lang="en-US" b="1" dirty="0"/>
              <a:t>numbness/tingling (limbs constantly falling asleep)</a:t>
            </a:r>
          </a:p>
          <a:p>
            <a:pPr marL="285750" lvl="0" indent="-285750">
              <a:buFont typeface="Arial" panose="020B0604020202020204" pitchFamily="34" charset="0"/>
              <a:buChar char="•"/>
            </a:pPr>
            <a:r>
              <a:rPr lang="en-US" b="1" dirty="0"/>
              <a:t>Weak muscles</a:t>
            </a:r>
          </a:p>
          <a:p>
            <a:pPr marL="285750" lvl="0" indent="-285750">
              <a:buFont typeface="Arial" panose="020B0604020202020204" pitchFamily="34" charset="0"/>
              <a:buChar char="•"/>
            </a:pPr>
            <a:r>
              <a:rPr lang="en-US" b="1" dirty="0"/>
              <a:t>bloating</a:t>
            </a:r>
          </a:p>
          <a:p>
            <a:pPr marL="285750" lvl="0" indent="-285750">
              <a:buFont typeface="Arial" panose="020B0604020202020204" pitchFamily="34" charset="0"/>
              <a:buChar char="•"/>
            </a:pPr>
            <a:r>
              <a:rPr lang="en-US" b="1" dirty="0"/>
              <a:t>allergies</a:t>
            </a:r>
          </a:p>
          <a:p>
            <a:pPr marL="285750" lvl="0" indent="-285750">
              <a:buFont typeface="Arial" panose="020B0604020202020204" pitchFamily="34" charset="0"/>
              <a:buChar char="•"/>
            </a:pPr>
            <a:r>
              <a:rPr lang="en-US" b="1" dirty="0"/>
              <a:t>low blood sugar (especially upon awakening)</a:t>
            </a:r>
          </a:p>
          <a:p>
            <a:pPr marL="285750" lvl="0" indent="-285750">
              <a:buFont typeface="Arial" panose="020B0604020202020204" pitchFamily="34" charset="0"/>
              <a:buChar char="•"/>
            </a:pPr>
            <a:r>
              <a:rPr lang="en-US" b="1" dirty="0"/>
              <a:t>Sugar cravings</a:t>
            </a:r>
          </a:p>
          <a:p>
            <a:endParaRPr lang="en-US" sz="2800" dirty="0">
              <a:solidFill>
                <a:schemeClr val="accent3">
                  <a:lumMod val="75000"/>
                </a:schemeClr>
              </a:solidFill>
            </a:endParaRPr>
          </a:p>
        </p:txBody>
      </p:sp>
    </p:spTree>
    <p:extLst>
      <p:ext uri="{BB962C8B-B14F-4D97-AF65-F5344CB8AC3E}">
        <p14:creationId xmlns:p14="http://schemas.microsoft.com/office/powerpoint/2010/main" val="11543392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613118"/>
            <a:ext cx="8609229" cy="1815882"/>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Intracellular vs Extracellular</a:t>
            </a:r>
          </a:p>
          <a:p>
            <a:endParaRPr lang="en-US" sz="2800" dirty="0">
              <a:solidFill>
                <a:schemeClr val="accent3">
                  <a:lumMod val="75000"/>
                </a:schemeClr>
              </a:solidFill>
            </a:endParaRPr>
          </a:p>
          <a:p>
            <a:r>
              <a:rPr lang="en-US" sz="2800" dirty="0">
                <a:solidFill>
                  <a:schemeClr val="accent3">
                    <a:lumMod val="75000"/>
                  </a:schemeClr>
                </a:solidFill>
              </a:rPr>
              <a:t>When we think of sodium and potassium as they relate to the cell, where do each of them live?</a:t>
            </a:r>
            <a:endParaRPr lang="en-US" sz="2800" dirty="0">
              <a:solidFill>
                <a:srgbClr val="506C1E"/>
              </a:solidFill>
            </a:endParaRPr>
          </a:p>
        </p:txBody>
      </p:sp>
    </p:spTree>
    <p:extLst>
      <p:ext uri="{BB962C8B-B14F-4D97-AF65-F5344CB8AC3E}">
        <p14:creationId xmlns:p14="http://schemas.microsoft.com/office/powerpoint/2010/main" val="3708134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CF5E42-3EF2-4D5E-9C1A-6882F89C5D73}"/>
              </a:ext>
            </a:extLst>
          </p:cNvPr>
          <p:cNvPicPr>
            <a:picLocks noChangeAspect="1"/>
          </p:cNvPicPr>
          <p:nvPr/>
        </p:nvPicPr>
        <p:blipFill>
          <a:blip r:embed="rId2"/>
          <a:stretch>
            <a:fillRect/>
          </a:stretch>
        </p:blipFill>
        <p:spPr>
          <a:xfrm>
            <a:off x="1571777" y="480714"/>
            <a:ext cx="9048446" cy="5896571"/>
          </a:xfrm>
          <a:prstGeom prst="rect">
            <a:avLst/>
          </a:prstGeom>
        </p:spPr>
      </p:pic>
    </p:spTree>
    <p:extLst>
      <p:ext uri="{BB962C8B-B14F-4D97-AF65-F5344CB8AC3E}">
        <p14:creationId xmlns:p14="http://schemas.microsoft.com/office/powerpoint/2010/main" val="25716993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ump: What Is The Sodium Potassium Pump">
            <a:extLst>
              <a:ext uri="{FF2B5EF4-FFF2-40B4-BE49-F238E27FC236}">
                <a16:creationId xmlns:a16="http://schemas.microsoft.com/office/drawing/2014/main" id="{5464A5D3-E0B8-44FE-ABFA-7CC45E2DCF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0" y="0"/>
            <a:ext cx="6032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2533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upplements with many ingredients + calcium">
            <a:extLst>
              <a:ext uri="{FF2B5EF4-FFF2-40B4-BE49-F238E27FC236}">
                <a16:creationId xmlns:a16="http://schemas.microsoft.com/office/drawing/2014/main" id="{A6C382F3-CD69-4DFD-A02D-80C0F35073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7046" y="862712"/>
            <a:ext cx="7467600" cy="5430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91243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E0A7FF94-90AF-4E71-9566-180130F7B2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0383" y="825195"/>
            <a:ext cx="6751234" cy="5207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9966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732692" y="1228397"/>
            <a:ext cx="10726615" cy="4832092"/>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Another interesting aspect of sodium-potassium pumps is that they are involved in kidney function and, in fact, without them it would not be possible. </a:t>
            </a:r>
          </a:p>
          <a:p>
            <a:endParaRPr lang="en-US" sz="2800" dirty="0">
              <a:solidFill>
                <a:schemeClr val="accent3">
                  <a:lumMod val="75000"/>
                </a:schemeClr>
              </a:solidFill>
            </a:endParaRPr>
          </a:p>
          <a:p>
            <a:r>
              <a:rPr lang="en-US" sz="2800" dirty="0">
                <a:solidFill>
                  <a:schemeClr val="accent3">
                    <a:lumMod val="75000"/>
                  </a:schemeClr>
                </a:solidFill>
              </a:rPr>
              <a:t>The kidneys filter 180 liters of plasma every day, which contains substances that must be excreted, while others must be reabsorbed so that they are not lost through the urine. </a:t>
            </a:r>
          </a:p>
          <a:p>
            <a:endParaRPr lang="en-US" sz="2800" dirty="0">
              <a:solidFill>
                <a:schemeClr val="accent3">
                  <a:lumMod val="75000"/>
                </a:schemeClr>
              </a:solidFill>
            </a:endParaRPr>
          </a:p>
          <a:p>
            <a:r>
              <a:rPr lang="en-US" sz="2800" dirty="0">
                <a:solidFill>
                  <a:schemeClr val="accent3">
                    <a:lumMod val="75000"/>
                  </a:schemeClr>
                </a:solidFill>
              </a:rPr>
              <a:t>The reabsorption of sodium, water and other substances depend directly on the sodium-potassium pumps, which are found in the tubular segments of the kidney nephrons.</a:t>
            </a:r>
            <a:endParaRPr lang="en-US" sz="2800" dirty="0">
              <a:solidFill>
                <a:srgbClr val="506C1E"/>
              </a:solidFill>
            </a:endParaRPr>
          </a:p>
        </p:txBody>
      </p:sp>
    </p:spTree>
    <p:extLst>
      <p:ext uri="{BB962C8B-B14F-4D97-AF65-F5344CB8AC3E}">
        <p14:creationId xmlns:p14="http://schemas.microsoft.com/office/powerpoint/2010/main" val="8559786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732692" y="2090172"/>
            <a:ext cx="10726615" cy="2677656"/>
          </a:xfrm>
          <a:prstGeom prst="rect">
            <a:avLst/>
          </a:prstGeom>
          <a:noFill/>
          <a:ln>
            <a:solidFill>
              <a:schemeClr val="bg1"/>
            </a:solidFill>
          </a:ln>
        </p:spPr>
        <p:txBody>
          <a:bodyPr wrap="square" rtlCol="0">
            <a:spAutoFit/>
          </a:bodyPr>
          <a:lstStyle/>
          <a:p>
            <a:pPr algn="ctr"/>
            <a:endParaRPr lang="en-US" sz="2800" dirty="0">
              <a:solidFill>
                <a:schemeClr val="accent3">
                  <a:lumMod val="75000"/>
                </a:schemeClr>
              </a:solidFill>
            </a:endParaRPr>
          </a:p>
          <a:p>
            <a:pPr algn="ctr"/>
            <a:endParaRPr lang="en-US" sz="2800" dirty="0">
              <a:solidFill>
                <a:schemeClr val="accent3">
                  <a:lumMod val="75000"/>
                </a:schemeClr>
              </a:solidFill>
            </a:endParaRPr>
          </a:p>
          <a:p>
            <a:pPr algn="ctr"/>
            <a:r>
              <a:rPr lang="en-US" sz="2800" dirty="0">
                <a:solidFill>
                  <a:schemeClr val="accent3">
                    <a:lumMod val="75000"/>
                  </a:schemeClr>
                </a:solidFill>
              </a:rPr>
              <a:t>Blood testing can be a real compliment to HTMA.</a:t>
            </a:r>
          </a:p>
          <a:p>
            <a:pPr algn="ctr"/>
            <a:endParaRPr lang="en-US" sz="2800" dirty="0">
              <a:solidFill>
                <a:schemeClr val="accent3">
                  <a:lumMod val="75000"/>
                </a:schemeClr>
              </a:solidFill>
            </a:endParaRPr>
          </a:p>
          <a:p>
            <a:pPr algn="ctr"/>
            <a:r>
              <a:rPr lang="en-US" sz="2800" dirty="0">
                <a:solidFill>
                  <a:schemeClr val="accent3">
                    <a:lumMod val="75000"/>
                  </a:schemeClr>
                </a:solidFill>
              </a:rPr>
              <a:t>On a blood test, what can we gather from low sodium and optimal potassium? What about low potassium and optimal sodium?</a:t>
            </a:r>
            <a:endParaRPr lang="en-US" sz="2800" dirty="0">
              <a:solidFill>
                <a:srgbClr val="506C1E"/>
              </a:solidFill>
            </a:endParaRPr>
          </a:p>
        </p:txBody>
      </p:sp>
    </p:spTree>
    <p:extLst>
      <p:ext uri="{BB962C8B-B14F-4D97-AF65-F5344CB8AC3E}">
        <p14:creationId xmlns:p14="http://schemas.microsoft.com/office/powerpoint/2010/main" val="519488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732692" y="2951946"/>
            <a:ext cx="10726615" cy="1384995"/>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This demonstrates the stress response.</a:t>
            </a:r>
          </a:p>
          <a:p>
            <a:pPr algn="ctr"/>
            <a:endParaRPr lang="en-US" sz="2800" dirty="0">
              <a:solidFill>
                <a:schemeClr val="accent3">
                  <a:lumMod val="75000"/>
                </a:schemeClr>
              </a:solidFill>
            </a:endParaRPr>
          </a:p>
          <a:p>
            <a:pPr algn="ctr"/>
            <a:r>
              <a:rPr lang="en-US" sz="2800" dirty="0">
                <a:solidFill>
                  <a:schemeClr val="accent3">
                    <a:lumMod val="75000"/>
                  </a:schemeClr>
                </a:solidFill>
              </a:rPr>
              <a:t>Let’s take a look at what the cell is doing when this is happening.</a:t>
            </a:r>
            <a:endParaRPr lang="en-US" sz="2800" dirty="0">
              <a:solidFill>
                <a:srgbClr val="506C1E"/>
              </a:solidFill>
            </a:endParaRPr>
          </a:p>
        </p:txBody>
      </p:sp>
    </p:spTree>
    <p:extLst>
      <p:ext uri="{BB962C8B-B14F-4D97-AF65-F5344CB8AC3E}">
        <p14:creationId xmlns:p14="http://schemas.microsoft.com/office/powerpoint/2010/main" val="33262481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732692" y="1659285"/>
            <a:ext cx="10726615" cy="3108543"/>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A hyper-adrenal stress response will:</a:t>
            </a:r>
          </a:p>
          <a:p>
            <a:pPr algn="ctr"/>
            <a:endParaRPr lang="en-US" sz="2800" dirty="0">
              <a:solidFill>
                <a:schemeClr val="accent3">
                  <a:lumMod val="75000"/>
                </a:schemeClr>
              </a:solidFill>
            </a:endParaRPr>
          </a:p>
          <a:p>
            <a:pPr algn="ctr"/>
            <a:r>
              <a:rPr lang="en-US" sz="2800" dirty="0">
                <a:solidFill>
                  <a:schemeClr val="accent3">
                    <a:lumMod val="75000"/>
                  </a:schemeClr>
                </a:solidFill>
              </a:rPr>
              <a:t>Raise aldosterone causing the kidney to re-absorb sodium.</a:t>
            </a:r>
          </a:p>
          <a:p>
            <a:pPr algn="ctr"/>
            <a:endParaRPr lang="en-US" sz="2800" dirty="0">
              <a:solidFill>
                <a:schemeClr val="accent3">
                  <a:lumMod val="75000"/>
                </a:schemeClr>
              </a:solidFill>
            </a:endParaRPr>
          </a:p>
          <a:p>
            <a:pPr algn="ctr"/>
            <a:r>
              <a:rPr lang="en-US" sz="2800" dirty="0">
                <a:solidFill>
                  <a:schemeClr val="accent3">
                    <a:lumMod val="75000"/>
                  </a:schemeClr>
                </a:solidFill>
              </a:rPr>
              <a:t>Excess sodium will be pulled into the cell.</a:t>
            </a:r>
          </a:p>
          <a:p>
            <a:pPr algn="ctr"/>
            <a:endParaRPr lang="en-US" sz="2800" dirty="0">
              <a:solidFill>
                <a:schemeClr val="accent3">
                  <a:lumMod val="75000"/>
                </a:schemeClr>
              </a:solidFill>
            </a:endParaRPr>
          </a:p>
          <a:p>
            <a:pPr algn="ctr"/>
            <a:r>
              <a:rPr lang="en-US" sz="2800" dirty="0">
                <a:solidFill>
                  <a:schemeClr val="accent3">
                    <a:lumMod val="75000"/>
                  </a:schemeClr>
                </a:solidFill>
              </a:rPr>
              <a:t>Potassium and magnesium will be pushed out.</a:t>
            </a:r>
            <a:endParaRPr lang="en-US" sz="2800" dirty="0">
              <a:solidFill>
                <a:srgbClr val="506C1E"/>
              </a:solidFill>
            </a:endParaRPr>
          </a:p>
        </p:txBody>
      </p:sp>
    </p:spTree>
    <p:extLst>
      <p:ext uri="{BB962C8B-B14F-4D97-AF65-F5344CB8AC3E}">
        <p14:creationId xmlns:p14="http://schemas.microsoft.com/office/powerpoint/2010/main" val="36740598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099038" y="1874728"/>
            <a:ext cx="9993923" cy="3108543"/>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HTMA:</a:t>
            </a:r>
          </a:p>
          <a:p>
            <a:endParaRPr lang="en-US" sz="2800" dirty="0">
              <a:solidFill>
                <a:schemeClr val="accent3">
                  <a:lumMod val="75000"/>
                </a:schemeClr>
              </a:solidFill>
            </a:endParaRPr>
          </a:p>
          <a:p>
            <a:r>
              <a:rPr lang="en-US" sz="2800" dirty="0">
                <a:solidFill>
                  <a:schemeClr val="accent3">
                    <a:lumMod val="75000"/>
                  </a:schemeClr>
                </a:solidFill>
              </a:rPr>
              <a:t>Can measure minerals both </a:t>
            </a:r>
            <a:r>
              <a:rPr lang="en-US" sz="2800" b="1" dirty="0">
                <a:solidFill>
                  <a:schemeClr val="accent3">
                    <a:lumMod val="75000"/>
                  </a:schemeClr>
                </a:solidFill>
              </a:rPr>
              <a:t>retained in or excreted from </a:t>
            </a:r>
            <a:r>
              <a:rPr lang="en-US" sz="2800" dirty="0">
                <a:solidFill>
                  <a:schemeClr val="accent3">
                    <a:lumMod val="75000"/>
                  </a:schemeClr>
                </a:solidFill>
              </a:rPr>
              <a:t>cellular storage.</a:t>
            </a:r>
          </a:p>
          <a:p>
            <a:endParaRPr lang="en-US" sz="2800" dirty="0">
              <a:solidFill>
                <a:schemeClr val="accent3">
                  <a:lumMod val="75000"/>
                </a:schemeClr>
              </a:solidFill>
            </a:endParaRPr>
          </a:p>
          <a:p>
            <a:r>
              <a:rPr lang="en-US" sz="2800" dirty="0">
                <a:solidFill>
                  <a:schemeClr val="accent3">
                    <a:lumMod val="75000"/>
                  </a:schemeClr>
                </a:solidFill>
              </a:rPr>
              <a:t>Calcium and Sodium – extracellular</a:t>
            </a:r>
          </a:p>
          <a:p>
            <a:r>
              <a:rPr lang="en-US" sz="2800" dirty="0">
                <a:solidFill>
                  <a:schemeClr val="accent3">
                    <a:lumMod val="75000"/>
                  </a:schemeClr>
                </a:solidFill>
              </a:rPr>
              <a:t>Magnesium and Potassium - intracellular</a:t>
            </a:r>
            <a:endParaRPr lang="en-US" sz="2800" dirty="0">
              <a:solidFill>
                <a:srgbClr val="506C1E"/>
              </a:solidFill>
            </a:endParaRPr>
          </a:p>
        </p:txBody>
      </p:sp>
    </p:spTree>
    <p:extLst>
      <p:ext uri="{BB962C8B-B14F-4D97-AF65-F5344CB8AC3E}">
        <p14:creationId xmlns:p14="http://schemas.microsoft.com/office/powerpoint/2010/main" val="33365647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8DD026-1FBC-4200-8541-72BA59EB406E}"/>
              </a:ext>
            </a:extLst>
          </p:cNvPr>
          <p:cNvPicPr>
            <a:picLocks noChangeAspect="1"/>
          </p:cNvPicPr>
          <p:nvPr/>
        </p:nvPicPr>
        <p:blipFill>
          <a:blip r:embed="rId3"/>
          <a:stretch>
            <a:fillRect/>
          </a:stretch>
        </p:blipFill>
        <p:spPr>
          <a:xfrm>
            <a:off x="1477108" y="820615"/>
            <a:ext cx="8754135" cy="5521839"/>
          </a:xfrm>
          <a:prstGeom prst="rect">
            <a:avLst/>
          </a:prstGeom>
        </p:spPr>
      </p:pic>
    </p:spTree>
    <p:extLst>
      <p:ext uri="{BB962C8B-B14F-4D97-AF65-F5344CB8AC3E}">
        <p14:creationId xmlns:p14="http://schemas.microsoft.com/office/powerpoint/2010/main" val="20892893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2951946"/>
            <a:ext cx="8609229" cy="954107"/>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Just like blood work, HTMAs can have patterns that “hide” the real picture.</a:t>
            </a:r>
            <a:endParaRPr lang="en-US" sz="2800" dirty="0">
              <a:solidFill>
                <a:srgbClr val="506C1E"/>
              </a:solidFill>
            </a:endParaRPr>
          </a:p>
        </p:txBody>
      </p:sp>
    </p:spTree>
    <p:extLst>
      <p:ext uri="{BB962C8B-B14F-4D97-AF65-F5344CB8AC3E}">
        <p14:creationId xmlns:p14="http://schemas.microsoft.com/office/powerpoint/2010/main" val="4228205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DC2B4B-C28A-4714-9B54-4B384B695673}"/>
              </a:ext>
            </a:extLst>
          </p:cNvPr>
          <p:cNvPicPr>
            <a:picLocks noChangeAspect="1"/>
          </p:cNvPicPr>
          <p:nvPr/>
        </p:nvPicPr>
        <p:blipFill>
          <a:blip r:embed="rId3"/>
          <a:stretch>
            <a:fillRect/>
          </a:stretch>
        </p:blipFill>
        <p:spPr>
          <a:xfrm>
            <a:off x="6096000" y="1953376"/>
            <a:ext cx="5615990" cy="4290983"/>
          </a:xfrm>
          <a:prstGeom prst="rect">
            <a:avLst/>
          </a:prstGeom>
        </p:spPr>
      </p:pic>
      <p:pic>
        <p:nvPicPr>
          <p:cNvPr id="5" name="Picture 4">
            <a:extLst>
              <a:ext uri="{FF2B5EF4-FFF2-40B4-BE49-F238E27FC236}">
                <a16:creationId xmlns:a16="http://schemas.microsoft.com/office/drawing/2014/main" id="{C69E5BD6-9A2A-498C-A4F9-FE3AB01CF4F3}"/>
              </a:ext>
            </a:extLst>
          </p:cNvPr>
          <p:cNvPicPr>
            <a:picLocks noChangeAspect="1"/>
          </p:cNvPicPr>
          <p:nvPr/>
        </p:nvPicPr>
        <p:blipFill>
          <a:blip r:embed="rId4"/>
          <a:stretch>
            <a:fillRect/>
          </a:stretch>
        </p:blipFill>
        <p:spPr>
          <a:xfrm>
            <a:off x="248664" y="1953375"/>
            <a:ext cx="5847336" cy="4290983"/>
          </a:xfrm>
          <a:prstGeom prst="rect">
            <a:avLst/>
          </a:prstGeom>
        </p:spPr>
      </p:pic>
    </p:spTree>
    <p:extLst>
      <p:ext uri="{BB962C8B-B14F-4D97-AF65-F5344CB8AC3E}">
        <p14:creationId xmlns:p14="http://schemas.microsoft.com/office/powerpoint/2010/main" val="20028627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2521059"/>
            <a:ext cx="8609229" cy="1815882"/>
          </a:xfrm>
          <a:prstGeom prst="rect">
            <a:avLst/>
          </a:prstGeom>
          <a:noFill/>
          <a:ln>
            <a:solidFill>
              <a:schemeClr val="bg1"/>
            </a:solidFill>
          </a:ln>
        </p:spPr>
        <p:txBody>
          <a:bodyPr wrap="square" rtlCol="0">
            <a:spAutoFit/>
          </a:bodyPr>
          <a:lstStyle/>
          <a:p>
            <a:pPr algn="ctr"/>
            <a:r>
              <a:rPr lang="en-US" sz="2800" dirty="0"/>
              <a:t>Healing happens in stages</a:t>
            </a:r>
            <a:r>
              <a:rPr lang="en-US" sz="2800" dirty="0">
                <a:solidFill>
                  <a:schemeClr val="accent3">
                    <a:lumMod val="75000"/>
                  </a:schemeClr>
                </a:solidFill>
              </a:rPr>
              <a:t>.</a:t>
            </a:r>
          </a:p>
          <a:p>
            <a:pPr algn="ctr"/>
            <a:endParaRPr lang="en-US" sz="2800" dirty="0">
              <a:solidFill>
                <a:schemeClr val="accent3">
                  <a:lumMod val="75000"/>
                </a:schemeClr>
              </a:solidFill>
            </a:endParaRPr>
          </a:p>
          <a:p>
            <a:pPr algn="ctr"/>
            <a:r>
              <a:rPr lang="en-US" sz="2800" dirty="0"/>
              <a:t>There is a huge difference between treating an illness </a:t>
            </a:r>
          </a:p>
          <a:p>
            <a:pPr algn="ctr"/>
            <a:r>
              <a:rPr lang="en-US" sz="2800" dirty="0"/>
              <a:t>and healing your body.</a:t>
            </a:r>
            <a:endParaRPr lang="en-US" sz="2800" dirty="0">
              <a:solidFill>
                <a:srgbClr val="506C1E"/>
              </a:solidFill>
            </a:endParaRPr>
          </a:p>
        </p:txBody>
      </p:sp>
    </p:spTree>
    <p:extLst>
      <p:ext uri="{BB962C8B-B14F-4D97-AF65-F5344CB8AC3E}">
        <p14:creationId xmlns:p14="http://schemas.microsoft.com/office/powerpoint/2010/main" val="42475112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228397"/>
            <a:ext cx="8609229" cy="3970318"/>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HTMA Calcium and Magnesium</a:t>
            </a:r>
          </a:p>
          <a:p>
            <a:endParaRPr lang="en-US" sz="2800" dirty="0">
              <a:solidFill>
                <a:schemeClr val="accent3">
                  <a:lumMod val="75000"/>
                </a:schemeClr>
              </a:solidFill>
            </a:endParaRPr>
          </a:p>
          <a:p>
            <a:r>
              <a:rPr lang="en-US" sz="2800" dirty="0">
                <a:solidFill>
                  <a:schemeClr val="accent3">
                    <a:lumMod val="75000"/>
                  </a:schemeClr>
                </a:solidFill>
              </a:rPr>
              <a:t>When we have magnesium deficiency, the body is more likely to retain calcium. This is similar to the relationship of sodium and potassium.</a:t>
            </a:r>
          </a:p>
          <a:p>
            <a:endParaRPr lang="en-US" sz="2800" dirty="0">
              <a:solidFill>
                <a:schemeClr val="accent3">
                  <a:lumMod val="75000"/>
                </a:schemeClr>
              </a:solidFill>
            </a:endParaRPr>
          </a:p>
          <a:p>
            <a:r>
              <a:rPr lang="en-US" sz="2800" dirty="0">
                <a:solidFill>
                  <a:schemeClr val="accent3">
                    <a:lumMod val="75000"/>
                  </a:schemeClr>
                </a:solidFill>
              </a:rPr>
              <a:t>Too much calcium blocks magnesium and creates deficiency (why is my client not absorbing this magnesium?)</a:t>
            </a:r>
            <a:endParaRPr lang="en-US" sz="2800" dirty="0">
              <a:solidFill>
                <a:srgbClr val="506C1E"/>
              </a:solidFill>
            </a:endParaRPr>
          </a:p>
        </p:txBody>
      </p:sp>
    </p:spTree>
    <p:extLst>
      <p:ext uri="{BB962C8B-B14F-4D97-AF65-F5344CB8AC3E}">
        <p14:creationId xmlns:p14="http://schemas.microsoft.com/office/powerpoint/2010/main" val="41796840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4019430" y="1443840"/>
            <a:ext cx="8609229" cy="3970318"/>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So, excess Ca and low Mg could:</a:t>
            </a:r>
          </a:p>
          <a:p>
            <a:endParaRPr lang="en-US" sz="2800" dirty="0">
              <a:solidFill>
                <a:schemeClr val="accent3">
                  <a:lumMod val="75000"/>
                </a:schemeClr>
              </a:solidFill>
            </a:endParaRPr>
          </a:p>
          <a:p>
            <a:r>
              <a:rPr lang="en-US" sz="2800" dirty="0">
                <a:solidFill>
                  <a:schemeClr val="accent3">
                    <a:lumMod val="75000"/>
                  </a:schemeClr>
                </a:solidFill>
              </a:rPr>
              <a:t>Create glucose dysregulation and raise insulin</a:t>
            </a:r>
          </a:p>
          <a:p>
            <a:r>
              <a:rPr lang="en-US" sz="2800" dirty="0">
                <a:solidFill>
                  <a:schemeClr val="accent3">
                    <a:lumMod val="75000"/>
                  </a:schemeClr>
                </a:solidFill>
              </a:rPr>
              <a:t>	(where can we correlate on a blood test?)</a:t>
            </a:r>
          </a:p>
          <a:p>
            <a:endParaRPr lang="en-US" sz="2800" dirty="0">
              <a:solidFill>
                <a:schemeClr val="accent3">
                  <a:lumMod val="75000"/>
                </a:schemeClr>
              </a:solidFill>
            </a:endParaRPr>
          </a:p>
          <a:p>
            <a:r>
              <a:rPr lang="en-US" sz="2800" dirty="0">
                <a:solidFill>
                  <a:schemeClr val="accent3">
                    <a:lumMod val="75000"/>
                  </a:schemeClr>
                </a:solidFill>
              </a:rPr>
              <a:t>Increase all types of cravings</a:t>
            </a:r>
          </a:p>
          <a:p>
            <a:endParaRPr lang="en-US" sz="2800" dirty="0">
              <a:solidFill>
                <a:schemeClr val="accent3">
                  <a:lumMod val="75000"/>
                </a:schemeClr>
              </a:solidFill>
            </a:endParaRPr>
          </a:p>
          <a:p>
            <a:r>
              <a:rPr lang="en-US" sz="2800" dirty="0">
                <a:solidFill>
                  <a:schemeClr val="accent3">
                    <a:lumMod val="75000"/>
                  </a:schemeClr>
                </a:solidFill>
              </a:rPr>
              <a:t>Increase muscle spasms and aches</a:t>
            </a:r>
          </a:p>
          <a:p>
            <a:r>
              <a:rPr lang="en-US" sz="2800" dirty="0">
                <a:solidFill>
                  <a:schemeClr val="accent3">
                    <a:lumMod val="75000"/>
                  </a:schemeClr>
                </a:solidFill>
              </a:rPr>
              <a:t>	(what role would Ca play in that?)</a:t>
            </a:r>
            <a:endParaRPr lang="en-US" sz="2800" dirty="0">
              <a:solidFill>
                <a:srgbClr val="506C1E"/>
              </a:solidFill>
            </a:endParaRPr>
          </a:p>
        </p:txBody>
      </p:sp>
      <p:pic>
        <p:nvPicPr>
          <p:cNvPr id="4" name="Picture 3">
            <a:extLst>
              <a:ext uri="{FF2B5EF4-FFF2-40B4-BE49-F238E27FC236}">
                <a16:creationId xmlns:a16="http://schemas.microsoft.com/office/drawing/2014/main" id="{02AAA9F7-4C31-4D3A-9C9C-A254FB297276}"/>
              </a:ext>
            </a:extLst>
          </p:cNvPr>
          <p:cNvPicPr>
            <a:picLocks noChangeAspect="1"/>
          </p:cNvPicPr>
          <p:nvPr/>
        </p:nvPicPr>
        <p:blipFill>
          <a:blip r:embed="rId2"/>
          <a:stretch>
            <a:fillRect/>
          </a:stretch>
        </p:blipFill>
        <p:spPr>
          <a:xfrm>
            <a:off x="1699005" y="786751"/>
            <a:ext cx="1762125" cy="5876925"/>
          </a:xfrm>
          <a:prstGeom prst="rect">
            <a:avLst/>
          </a:prstGeom>
        </p:spPr>
      </p:pic>
    </p:spTree>
    <p:extLst>
      <p:ext uri="{BB962C8B-B14F-4D97-AF65-F5344CB8AC3E}">
        <p14:creationId xmlns:p14="http://schemas.microsoft.com/office/powerpoint/2010/main" val="9346682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1.6.21palette">
      <a:dk1>
        <a:srgbClr val="2C3C43"/>
      </a:dk1>
      <a:lt1>
        <a:sysClr val="window" lastClr="FFFFFF"/>
      </a:lt1>
      <a:dk2>
        <a:srgbClr val="2C3C43"/>
      </a:dk2>
      <a:lt2>
        <a:srgbClr val="EBEBEB"/>
      </a:lt2>
      <a:accent1>
        <a:srgbClr val="88A8A6"/>
      </a:accent1>
      <a:accent2>
        <a:srgbClr val="D7E5E4"/>
      </a:accent2>
      <a:accent3>
        <a:srgbClr val="1D5C69"/>
      </a:accent3>
      <a:accent4>
        <a:srgbClr val="384B71"/>
      </a:accent4>
      <a:accent5>
        <a:srgbClr val="37646A"/>
      </a:accent5>
      <a:accent6>
        <a:srgbClr val="578F8F"/>
      </a:accent6>
      <a:hlink>
        <a:srgbClr val="99CA3C"/>
      </a:hlink>
      <a:folHlink>
        <a:srgbClr val="B9D181"/>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76413</TotalTime>
  <Words>865</Words>
  <Application>Microsoft Office PowerPoint</Application>
  <PresentationFormat>Widescreen</PresentationFormat>
  <Paragraphs>114</Paragraphs>
  <Slides>22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Arial Nova</vt:lpstr>
      <vt:lpstr>Calibri</vt:lpstr>
      <vt:lpstr>Century Gothic</vt:lpstr>
      <vt:lpstr>Palatino Linotype</vt:lpstr>
      <vt:lpstr>Wingdings 2</vt:lpstr>
      <vt:lpstr>Presentation on brainstorming</vt:lpstr>
      <vt:lpstr>HTMA – Part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Heme Synthesis</dc:title>
  <dc:creator>Jennifer Savage</dc:creator>
  <cp:lastModifiedBy>Jennifer Savage, ND</cp:lastModifiedBy>
  <cp:revision>132</cp:revision>
  <dcterms:created xsi:type="dcterms:W3CDTF">2020-04-08T10:53:53Z</dcterms:created>
  <dcterms:modified xsi:type="dcterms:W3CDTF">2021-08-05T02:35:16Z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