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272" r:id="rId2"/>
    <p:sldId id="306" r:id="rId3"/>
    <p:sldId id="287" r:id="rId4"/>
    <p:sldId id="312" r:id="rId5"/>
    <p:sldId id="321" r:id="rId6"/>
    <p:sldId id="324" r:id="rId7"/>
    <p:sldId id="325" r:id="rId8"/>
    <p:sldId id="326" r:id="rId9"/>
    <p:sldId id="319" r:id="rId10"/>
    <p:sldId id="320" r:id="rId11"/>
    <p:sldId id="327" r:id="rId12"/>
    <p:sldId id="322" r:id="rId13"/>
    <p:sldId id="323" r:id="rId14"/>
    <p:sldId id="328" r:id="rId15"/>
    <p:sldId id="330" r:id="rId16"/>
    <p:sldId id="331" r:id="rId17"/>
    <p:sldId id="332" r:id="rId18"/>
    <p:sldId id="329" r:id="rId19"/>
    <p:sldId id="333" r:id="rId20"/>
    <p:sldId id="33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10" autoAdjust="0"/>
    <p:restoredTop sz="75556" autoAdjust="0"/>
  </p:normalViewPr>
  <p:slideViewPr>
    <p:cSldViewPr snapToGrid="0">
      <p:cViewPr varScale="1">
        <p:scale>
          <a:sx n="107" d="100"/>
          <a:sy n="107" d="100"/>
        </p:scale>
        <p:origin x="126" y="24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8/13/2021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a:p>
        </p:txBody>
      </p:sp>
    </p:spTree>
    <p:extLst>
      <p:ext uri="{BB962C8B-B14F-4D97-AF65-F5344CB8AC3E}">
        <p14:creationId xmlns:p14="http://schemas.microsoft.com/office/powerpoint/2010/main"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Plenty of good bacteria are gram negative. As we saw, LPS is located in the coating of the gram neg bacteria as a trans membrane compound. LPS in the membrane is not an issue until the cell dies and LPS is released into a gut with poor barrier conditions. </a:t>
            </a:r>
          </a:p>
          <a:p>
            <a:endParaRPr lang="en-US" dirty="0"/>
          </a:p>
          <a:p>
            <a:r>
              <a:rPr lang="en-US" dirty="0"/>
              <a:t>What is a leaky gut? Let’s clarify this first. The act of eating will itself make the gut more permeable for three to four hours after eating to allow final digestion in the small intestine and final absorption of nutrients and minerals. The gut then becomes more </a:t>
            </a:r>
            <a:r>
              <a:rPr lang="en-US" dirty="0" err="1"/>
              <a:t>IMpermeable</a:t>
            </a:r>
            <a:r>
              <a:rPr lang="en-US" dirty="0"/>
              <a:t> until the next meal. </a:t>
            </a:r>
          </a:p>
          <a:p>
            <a:endParaRPr lang="en-US" dirty="0"/>
          </a:p>
          <a:p>
            <a:r>
              <a:rPr lang="en-US" dirty="0"/>
              <a:t>These damaged areas (see image) start small with mucosal breakdown, which leads to irritation and inflammation, spreading the tight junctions and destruction of epithelial cells.  LPS then enters into the blood stream causing increased local and systemic inflammation. </a:t>
            </a:r>
          </a:p>
          <a:p>
            <a:endParaRPr lang="en-US" dirty="0"/>
          </a:p>
          <a:p>
            <a:r>
              <a:rPr lang="en-US" dirty="0"/>
              <a:t>This is not the entire lining of the small intestines, just small areas and these can grow into separate areas of concern. This is the part we are healing when we talk about gut healing, NOT the permeability that occurs after eating and that lasts 3 to 4 hours. </a:t>
            </a:r>
          </a:p>
          <a:p>
            <a:endParaRPr lang="en-US" dirty="0"/>
          </a:p>
          <a:p>
            <a:r>
              <a:rPr lang="en-US" dirty="0"/>
              <a:t>Why is PPE worse during eating? During eating, bacteria die due to acidic chyme bolus dropping into the small intestine, the release of bile which is a strong anti-microbial and then bile triggers the FXR nuclear receptor which encourages the endothelium cells to release their own antimicrobials, and along with churning and peristalsis, creates die off effect, so gram negative bacteria die and release LPS. Now what about higher fats being an issue?</a:t>
            </a:r>
          </a:p>
        </p:txBody>
      </p:sp>
      <p:sp>
        <p:nvSpPr>
          <p:cNvPr id="4" name="Slide Number Placeholder 3"/>
          <p:cNvSpPr>
            <a:spLocks noGrp="1"/>
          </p:cNvSpPr>
          <p:nvPr>
            <p:ph type="sldNum" sz="quarter" idx="5"/>
          </p:nvPr>
        </p:nvSpPr>
        <p:spPr/>
        <p:txBody>
          <a:bodyPr/>
          <a:lstStyle/>
          <a:p>
            <a:fld id="{893B0CF2-7F87-4E02-A248-870047730F99}" type="slidenum">
              <a:rPr lang="en-US" smtClean="0"/>
              <a:t>15</a:t>
            </a:fld>
            <a:endParaRPr lang="en-US"/>
          </a:p>
        </p:txBody>
      </p:sp>
    </p:spTree>
    <p:extLst>
      <p:ext uri="{BB962C8B-B14F-4D97-AF65-F5344CB8AC3E}">
        <p14:creationId xmlns:p14="http://schemas.microsoft.com/office/powerpoint/2010/main" val="774341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LPS is a fatty acid compound. Lipid rafts, aka chylomicrons, will help cross over, pick up fatty acids and them bring them back into the circulatory system. In that process, LPS in inadvertently picked up.</a:t>
            </a:r>
          </a:p>
          <a:p>
            <a:endParaRPr lang="en-US" dirty="0"/>
          </a:p>
          <a:p>
            <a:r>
              <a:rPr lang="en-US" dirty="0"/>
              <a:t>Main reason higher fat increases this grab of LPS is because a higher fat meal will increase the chylomicrons.</a:t>
            </a:r>
          </a:p>
          <a:p>
            <a:endParaRPr lang="en-US" dirty="0"/>
          </a:p>
          <a:p>
            <a:r>
              <a:rPr lang="en-US" dirty="0"/>
              <a:t>Have always heard coconut oil was the worst and now I understand why and that is due to its high antimicrobial properties.</a:t>
            </a:r>
          </a:p>
          <a:p>
            <a:endParaRPr lang="en-US" dirty="0"/>
          </a:p>
          <a:p>
            <a:r>
              <a:rPr lang="en-US" dirty="0"/>
              <a:t>Food stuff itself can deliver the majority of gram neg bacteria, which is then killed off. This is how we get so much of it present in the small intestine. Heavy cream has a huge amount!</a:t>
            </a:r>
          </a:p>
          <a:p>
            <a:endParaRPr lang="en-US" dirty="0"/>
          </a:p>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16</a:t>
            </a:fld>
            <a:endParaRPr lang="en-US"/>
          </a:p>
        </p:txBody>
      </p:sp>
    </p:spTree>
    <p:extLst>
      <p:ext uri="{BB962C8B-B14F-4D97-AF65-F5344CB8AC3E}">
        <p14:creationId xmlns:p14="http://schemas.microsoft.com/office/powerpoint/2010/main" val="1296743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under the Metabolic Syndrome spectrum has been shown to be driven by Metabolic Endotoxemia. They all have very similar etiologies that start the same way.</a:t>
            </a:r>
          </a:p>
        </p:txBody>
      </p:sp>
      <p:sp>
        <p:nvSpPr>
          <p:cNvPr id="4" name="Slide Number Placeholder 3"/>
          <p:cNvSpPr>
            <a:spLocks noGrp="1"/>
          </p:cNvSpPr>
          <p:nvPr>
            <p:ph type="sldNum" sz="quarter" idx="5"/>
          </p:nvPr>
        </p:nvSpPr>
        <p:spPr/>
        <p:txBody>
          <a:bodyPr/>
          <a:lstStyle/>
          <a:p>
            <a:fld id="{893B0CF2-7F87-4E02-A248-870047730F99}" type="slidenum">
              <a:rPr lang="en-US" smtClean="0"/>
              <a:t>19</a:t>
            </a:fld>
            <a:endParaRPr lang="en-US"/>
          </a:p>
        </p:txBody>
      </p:sp>
    </p:spTree>
    <p:extLst>
      <p:ext uri="{BB962C8B-B14F-4D97-AF65-F5344CB8AC3E}">
        <p14:creationId xmlns:p14="http://schemas.microsoft.com/office/powerpoint/2010/main" val="348572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t>8/13/2021</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8/13/2021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4816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8/13/2021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531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8/13/2021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090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8/13/2021</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2501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8/13/2021</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181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8/13/2021</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28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8/13/2021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9192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t>8/13/2021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5196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8/13/2021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87777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8/13/2021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6975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8/13/2021</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24647" y="2272553"/>
            <a:ext cx="11306932" cy="1828800"/>
          </a:xfrm>
        </p:spPr>
        <p:txBody>
          <a:bodyPr/>
          <a:lstStyle/>
          <a:p>
            <a:r>
              <a:rPr lang="en-US" dirty="0"/>
              <a:t>PPE </a:t>
            </a:r>
            <a:r>
              <a:rPr lang="en-US" sz="4400" b="0" i="1" dirty="0"/>
              <a:t>(Postprandial Endotoxemia)</a:t>
            </a:r>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95663" y="708048"/>
            <a:ext cx="10380324" cy="5029200"/>
          </a:xfrm>
        </p:spPr>
        <p:txBody>
          <a:bodyPr>
            <a:normAutofit/>
          </a:bodyPr>
          <a:lstStyle/>
          <a:p>
            <a:pPr>
              <a:lnSpc>
                <a:spcPct val="150000"/>
              </a:lnSpc>
            </a:pPr>
            <a:r>
              <a:rPr lang="en-US" sz="4000" dirty="0"/>
              <a:t>What are endotoxins?</a:t>
            </a:r>
            <a:br>
              <a:rPr lang="en-US" sz="4000" dirty="0"/>
            </a:br>
            <a:r>
              <a:rPr lang="en-US" sz="4000" dirty="0"/>
              <a:t>From where do they originate?</a:t>
            </a:r>
            <a:br>
              <a:rPr lang="en-US" sz="4000" dirty="0"/>
            </a:br>
            <a:r>
              <a:rPr lang="en-US" sz="4000" dirty="0"/>
              <a:t>How are they harmful?</a:t>
            </a:r>
            <a:br>
              <a:rPr lang="en-US" sz="4000" dirty="0"/>
            </a:br>
            <a:r>
              <a:rPr lang="en-US" sz="4000" dirty="0"/>
              <a:t>What is the difference between PPE and Metabolic Endotoxemia?</a:t>
            </a:r>
            <a:endParaRPr lang="en-US" sz="4000" b="1" dirty="0"/>
          </a:p>
        </p:txBody>
      </p:sp>
    </p:spTree>
    <p:extLst>
      <p:ext uri="{BB962C8B-B14F-4D97-AF65-F5344CB8AC3E}">
        <p14:creationId xmlns:p14="http://schemas.microsoft.com/office/powerpoint/2010/main" val="194730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6013" y="1117122"/>
            <a:ext cx="11359974" cy="2628613"/>
          </a:xfrm>
        </p:spPr>
        <p:txBody>
          <a:bodyPr>
            <a:normAutofit/>
          </a:bodyPr>
          <a:lstStyle/>
          <a:p>
            <a:pPr algn="ctr">
              <a:lnSpc>
                <a:spcPct val="150000"/>
              </a:lnSpc>
            </a:pPr>
            <a:r>
              <a:rPr lang="en-US" sz="4000" dirty="0"/>
              <a:t>What are endotoxins?</a:t>
            </a:r>
            <a:endParaRPr lang="en-US" sz="4000" b="1" dirty="0"/>
          </a:p>
        </p:txBody>
      </p:sp>
    </p:spTree>
    <p:extLst>
      <p:ext uri="{BB962C8B-B14F-4D97-AF65-F5344CB8AC3E}">
        <p14:creationId xmlns:p14="http://schemas.microsoft.com/office/powerpoint/2010/main" val="1108310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6013" y="967826"/>
            <a:ext cx="11359974" cy="4922347"/>
          </a:xfrm>
        </p:spPr>
        <p:txBody>
          <a:bodyPr>
            <a:normAutofit fontScale="90000"/>
          </a:bodyPr>
          <a:lstStyle/>
          <a:p>
            <a:pPr algn="ctr">
              <a:lnSpc>
                <a:spcPct val="150000"/>
              </a:lnSpc>
            </a:pPr>
            <a:r>
              <a:rPr lang="en-US" sz="4000" dirty="0"/>
              <a:t> </a:t>
            </a:r>
            <a:r>
              <a:rPr lang="en-US" sz="2700" dirty="0"/>
              <a:t>Both gram-negative and gram-positive bacteria have a plasma membrane and a peptidoglycan layer in their cell wall. </a:t>
            </a:r>
            <a:br>
              <a:rPr lang="en-US" sz="2700" dirty="0"/>
            </a:br>
            <a:br>
              <a:rPr lang="en-US" sz="2700" dirty="0"/>
            </a:br>
            <a:r>
              <a:rPr lang="en-US" sz="2700" dirty="0"/>
              <a:t>However, gram-negative bacteria have characteristics that separate them from gram-positive bacteria. </a:t>
            </a:r>
            <a:br>
              <a:rPr lang="en-US" sz="2700" dirty="0"/>
            </a:br>
            <a:br>
              <a:rPr lang="en-US" sz="2700" dirty="0"/>
            </a:br>
            <a:r>
              <a:rPr lang="en-US" sz="2700" dirty="0"/>
              <a:t>The peptidoglycan layer of gram-negative bacteria is much thinner than that of gram-positive bacteria but they have an outer membrane covering it.</a:t>
            </a:r>
            <a:endParaRPr lang="en-US" sz="2700" b="1" dirty="0"/>
          </a:p>
        </p:txBody>
      </p:sp>
    </p:spTree>
    <p:extLst>
      <p:ext uri="{BB962C8B-B14F-4D97-AF65-F5344CB8AC3E}">
        <p14:creationId xmlns:p14="http://schemas.microsoft.com/office/powerpoint/2010/main" val="1915461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6013" y="429207"/>
            <a:ext cx="11359974" cy="4922347"/>
          </a:xfrm>
        </p:spPr>
        <p:txBody>
          <a:bodyPr>
            <a:normAutofit/>
          </a:bodyPr>
          <a:lstStyle/>
          <a:p>
            <a:pPr algn="ctr">
              <a:lnSpc>
                <a:spcPct val="150000"/>
              </a:lnSpc>
            </a:pPr>
            <a:r>
              <a:rPr lang="en-US" sz="4000" dirty="0"/>
              <a:t> </a:t>
            </a:r>
            <a:r>
              <a:rPr lang="en-US" sz="2700" dirty="0"/>
              <a:t>This outer membrane contains a fatty sugar layer called lipopolysaccharide (LPS). </a:t>
            </a:r>
            <a:br>
              <a:rPr lang="en-US" sz="2700" dirty="0"/>
            </a:br>
            <a:br>
              <a:rPr lang="en-US" sz="2700" dirty="0"/>
            </a:br>
            <a:r>
              <a:rPr lang="en-US" sz="2700" dirty="0"/>
              <a:t>The term lipopolysaccharide can be broken into two words: </a:t>
            </a:r>
            <a:r>
              <a:rPr lang="en-US" sz="2700" dirty="0" err="1"/>
              <a:t>lipo</a:t>
            </a:r>
            <a:r>
              <a:rPr lang="en-US" sz="2700" dirty="0"/>
              <a:t> (fat) and polysaccharide (sugar). Within the lipid portion of this LPS layer is lipid A, which is a dangerous endotoxin. </a:t>
            </a:r>
            <a:endParaRPr lang="en-US" sz="2700" b="1" dirty="0"/>
          </a:p>
        </p:txBody>
      </p:sp>
    </p:spTree>
    <p:extLst>
      <p:ext uri="{BB962C8B-B14F-4D97-AF65-F5344CB8AC3E}">
        <p14:creationId xmlns:p14="http://schemas.microsoft.com/office/powerpoint/2010/main" val="20054853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A7954D-3BB8-443F-AA2A-0C1AAEB5B0E6}"/>
              </a:ext>
            </a:extLst>
          </p:cNvPr>
          <p:cNvPicPr>
            <a:picLocks noChangeAspect="1"/>
          </p:cNvPicPr>
          <p:nvPr/>
        </p:nvPicPr>
        <p:blipFill>
          <a:blip r:embed="rId2"/>
          <a:stretch>
            <a:fillRect/>
          </a:stretch>
        </p:blipFill>
        <p:spPr>
          <a:xfrm>
            <a:off x="1226093" y="1463842"/>
            <a:ext cx="9739814" cy="3930316"/>
          </a:xfrm>
          <a:prstGeom prst="rect">
            <a:avLst/>
          </a:prstGeom>
        </p:spPr>
      </p:pic>
    </p:spTree>
    <p:extLst>
      <p:ext uri="{BB962C8B-B14F-4D97-AF65-F5344CB8AC3E}">
        <p14:creationId xmlns:p14="http://schemas.microsoft.com/office/powerpoint/2010/main" val="17465224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AAC394-9CFF-4C9D-93F1-930AA4BA6869}"/>
              </a:ext>
            </a:extLst>
          </p:cNvPr>
          <p:cNvPicPr>
            <a:picLocks noChangeAspect="1"/>
          </p:cNvPicPr>
          <p:nvPr/>
        </p:nvPicPr>
        <p:blipFill>
          <a:blip r:embed="rId2"/>
          <a:stretch>
            <a:fillRect/>
          </a:stretch>
        </p:blipFill>
        <p:spPr>
          <a:xfrm>
            <a:off x="1107759" y="920114"/>
            <a:ext cx="9976481" cy="5408496"/>
          </a:xfrm>
          <a:prstGeom prst="rect">
            <a:avLst/>
          </a:prstGeom>
        </p:spPr>
      </p:pic>
    </p:spTree>
    <p:extLst>
      <p:ext uri="{BB962C8B-B14F-4D97-AF65-F5344CB8AC3E}">
        <p14:creationId xmlns:p14="http://schemas.microsoft.com/office/powerpoint/2010/main" val="25819992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90F279-F397-415F-84B3-44E107FB0648}"/>
              </a:ext>
            </a:extLst>
          </p:cNvPr>
          <p:cNvPicPr>
            <a:picLocks noChangeAspect="1"/>
          </p:cNvPicPr>
          <p:nvPr/>
        </p:nvPicPr>
        <p:blipFill>
          <a:blip r:embed="rId2"/>
          <a:stretch>
            <a:fillRect/>
          </a:stretch>
        </p:blipFill>
        <p:spPr>
          <a:xfrm>
            <a:off x="919401" y="0"/>
            <a:ext cx="10353197" cy="6858000"/>
          </a:xfrm>
          <a:prstGeom prst="rect">
            <a:avLst/>
          </a:prstGeom>
        </p:spPr>
      </p:pic>
    </p:spTree>
    <p:extLst>
      <p:ext uri="{BB962C8B-B14F-4D97-AF65-F5344CB8AC3E}">
        <p14:creationId xmlns:p14="http://schemas.microsoft.com/office/powerpoint/2010/main" val="4057944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6013" y="1117122"/>
            <a:ext cx="11359974" cy="2628613"/>
          </a:xfrm>
        </p:spPr>
        <p:txBody>
          <a:bodyPr>
            <a:normAutofit/>
          </a:bodyPr>
          <a:lstStyle/>
          <a:p>
            <a:pPr algn="ctr">
              <a:lnSpc>
                <a:spcPct val="150000"/>
              </a:lnSpc>
            </a:pPr>
            <a:r>
              <a:rPr lang="en-US" sz="4000" dirty="0"/>
              <a:t>From where do they originate?</a:t>
            </a:r>
            <a:endParaRPr lang="en-US" sz="4000" b="1" dirty="0"/>
          </a:p>
        </p:txBody>
      </p:sp>
    </p:spTree>
    <p:extLst>
      <p:ext uri="{BB962C8B-B14F-4D97-AF65-F5344CB8AC3E}">
        <p14:creationId xmlns:p14="http://schemas.microsoft.com/office/powerpoint/2010/main" val="13827004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6013" y="2114693"/>
            <a:ext cx="11359974" cy="2628613"/>
          </a:xfrm>
        </p:spPr>
        <p:txBody>
          <a:bodyPr>
            <a:normAutofit fontScale="90000"/>
          </a:bodyPr>
          <a:lstStyle/>
          <a:p>
            <a:pPr algn="ctr">
              <a:lnSpc>
                <a:spcPct val="150000"/>
              </a:lnSpc>
            </a:pPr>
            <a:r>
              <a:rPr lang="en-US" sz="4000" dirty="0"/>
              <a:t> When gram-negative bacteria are destroyed, either by antibiotics or by our immune system, they release toxins into our body called endotoxins.</a:t>
            </a:r>
            <a:endParaRPr lang="en-US" sz="4000" b="1" dirty="0"/>
          </a:p>
        </p:txBody>
      </p:sp>
    </p:spTree>
    <p:extLst>
      <p:ext uri="{BB962C8B-B14F-4D97-AF65-F5344CB8AC3E}">
        <p14:creationId xmlns:p14="http://schemas.microsoft.com/office/powerpoint/2010/main" val="32169381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6013" y="1260451"/>
            <a:ext cx="11359974" cy="2628613"/>
          </a:xfrm>
        </p:spPr>
        <p:txBody>
          <a:bodyPr>
            <a:normAutofit/>
          </a:bodyPr>
          <a:lstStyle/>
          <a:p>
            <a:pPr algn="ctr">
              <a:lnSpc>
                <a:spcPct val="150000"/>
              </a:lnSpc>
            </a:pPr>
            <a:r>
              <a:rPr lang="en-US" sz="4000" dirty="0"/>
              <a:t> Endotoxins are also brought in with food.</a:t>
            </a:r>
            <a:endParaRPr lang="en-US" sz="4000" b="1" dirty="0"/>
          </a:p>
        </p:txBody>
      </p:sp>
    </p:spTree>
    <p:extLst>
      <p:ext uri="{BB962C8B-B14F-4D97-AF65-F5344CB8AC3E}">
        <p14:creationId xmlns:p14="http://schemas.microsoft.com/office/powerpoint/2010/main" val="6374872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6013" y="1117122"/>
            <a:ext cx="11359974" cy="2628613"/>
          </a:xfrm>
        </p:spPr>
        <p:txBody>
          <a:bodyPr>
            <a:normAutofit/>
          </a:bodyPr>
          <a:lstStyle/>
          <a:p>
            <a:pPr algn="ctr">
              <a:lnSpc>
                <a:spcPct val="150000"/>
              </a:lnSpc>
            </a:pPr>
            <a:r>
              <a:rPr lang="en-US" sz="4000" dirty="0"/>
              <a:t>How are they harmful?</a:t>
            </a:r>
            <a:endParaRPr lang="en-US" sz="4000" b="1" dirty="0"/>
          </a:p>
        </p:txBody>
      </p:sp>
    </p:spTree>
    <p:extLst>
      <p:ext uri="{BB962C8B-B14F-4D97-AF65-F5344CB8AC3E}">
        <p14:creationId xmlns:p14="http://schemas.microsoft.com/office/powerpoint/2010/main" val="27589384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6013" y="1261884"/>
            <a:ext cx="11359974" cy="4334232"/>
          </a:xfrm>
        </p:spPr>
        <p:txBody>
          <a:bodyPr>
            <a:normAutofit fontScale="90000"/>
          </a:bodyPr>
          <a:lstStyle/>
          <a:p>
            <a:pPr algn="ctr">
              <a:lnSpc>
                <a:spcPct val="150000"/>
              </a:lnSpc>
            </a:pPr>
            <a:r>
              <a:rPr lang="en-US" sz="4000" dirty="0"/>
              <a:t> </a:t>
            </a:r>
            <a:r>
              <a:rPr lang="en-US" sz="2700" dirty="0"/>
              <a:t>Endotoxins stimulate the release of large amounts of proteins called cytokines. Cells communicate with each other via cytokines, and these particular cytokines stimulate the activation of the immune system. They send messages to the cells in our immune system to clear the endotoxins. However, the large number of cytokines released can overwhelm the body, and become toxic in and of themselves. This in turn releases a cascade of inflammatory events, leading to symptoms that include fever, aches, shock, and even death.</a:t>
            </a:r>
            <a:endParaRPr lang="en-US" sz="2700" b="1" dirty="0"/>
          </a:p>
        </p:txBody>
      </p:sp>
    </p:spTree>
    <p:extLst>
      <p:ext uri="{BB962C8B-B14F-4D97-AF65-F5344CB8AC3E}">
        <p14:creationId xmlns:p14="http://schemas.microsoft.com/office/powerpoint/2010/main" val="4034641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6013" y="1117122"/>
            <a:ext cx="11359974" cy="2628613"/>
          </a:xfrm>
        </p:spPr>
        <p:txBody>
          <a:bodyPr>
            <a:normAutofit/>
          </a:bodyPr>
          <a:lstStyle/>
          <a:p>
            <a:pPr algn="ctr">
              <a:lnSpc>
                <a:spcPct val="150000"/>
              </a:lnSpc>
            </a:pPr>
            <a:r>
              <a:rPr lang="en-US" sz="4000" dirty="0"/>
              <a:t>What is Postprandial Endotoxemia?</a:t>
            </a:r>
            <a:endParaRPr lang="en-US" sz="4000" b="1" dirty="0"/>
          </a:p>
        </p:txBody>
      </p:sp>
    </p:spTree>
    <p:extLst>
      <p:ext uri="{BB962C8B-B14F-4D97-AF65-F5344CB8AC3E}">
        <p14:creationId xmlns:p14="http://schemas.microsoft.com/office/powerpoint/2010/main" val="28206198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1AD6C1-C955-4251-BCC3-BC26BC535548}"/>
              </a:ext>
            </a:extLst>
          </p:cNvPr>
          <p:cNvPicPr>
            <a:picLocks noChangeAspect="1"/>
          </p:cNvPicPr>
          <p:nvPr/>
        </p:nvPicPr>
        <p:blipFill>
          <a:blip r:embed="rId3"/>
          <a:stretch>
            <a:fillRect/>
          </a:stretch>
        </p:blipFill>
        <p:spPr>
          <a:xfrm>
            <a:off x="291352" y="0"/>
            <a:ext cx="11430000" cy="6768353"/>
          </a:xfrm>
          <a:prstGeom prst="rect">
            <a:avLst/>
          </a:prstGeom>
        </p:spPr>
      </p:pic>
    </p:spTree>
    <p:extLst>
      <p:ext uri="{BB962C8B-B14F-4D97-AF65-F5344CB8AC3E}">
        <p14:creationId xmlns:p14="http://schemas.microsoft.com/office/powerpoint/2010/main" val="22095225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apter 20">
            <a:extLst>
              <a:ext uri="{FF2B5EF4-FFF2-40B4-BE49-F238E27FC236}">
                <a16:creationId xmlns:a16="http://schemas.microsoft.com/office/drawing/2014/main" id="{E9A152FC-303E-4E80-9A56-7D8010B549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5263" y="0"/>
            <a:ext cx="67214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6926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6013" y="1117122"/>
            <a:ext cx="11359974" cy="2628613"/>
          </a:xfrm>
        </p:spPr>
        <p:txBody>
          <a:bodyPr>
            <a:normAutofit/>
          </a:bodyPr>
          <a:lstStyle/>
          <a:p>
            <a:pPr algn="ctr">
              <a:lnSpc>
                <a:spcPct val="150000"/>
              </a:lnSpc>
            </a:pPr>
            <a:r>
              <a:rPr lang="en-US" sz="4000" dirty="0"/>
              <a:t>What is Metabolic Endotoxemia?</a:t>
            </a:r>
            <a:endParaRPr lang="en-US" sz="4000" b="1" dirty="0"/>
          </a:p>
        </p:txBody>
      </p:sp>
    </p:spTree>
    <p:extLst>
      <p:ext uri="{BB962C8B-B14F-4D97-AF65-F5344CB8AC3E}">
        <p14:creationId xmlns:p14="http://schemas.microsoft.com/office/powerpoint/2010/main" val="41189427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6013" y="1622612"/>
            <a:ext cx="11359974" cy="3044587"/>
          </a:xfrm>
        </p:spPr>
        <p:txBody>
          <a:bodyPr>
            <a:normAutofit fontScale="90000"/>
          </a:bodyPr>
          <a:lstStyle/>
          <a:p>
            <a:pPr algn="ctr">
              <a:lnSpc>
                <a:spcPct val="150000"/>
              </a:lnSpc>
            </a:pPr>
            <a:r>
              <a:rPr lang="en-US" sz="4000" dirty="0"/>
              <a:t> </a:t>
            </a:r>
            <a:r>
              <a:rPr lang="en-US" sz="2700" dirty="0"/>
              <a:t>Metabolic Endotoxemia is enacted once the LPS has entered into the blood stream. It then starts a potent inflammatory cascade, similar to sepsis. Every time we eat, it’s like a mini-sepsis.</a:t>
            </a:r>
            <a:br>
              <a:rPr lang="en-US" sz="2700" dirty="0"/>
            </a:br>
            <a:br>
              <a:rPr lang="en-US" sz="2700" dirty="0"/>
            </a:br>
            <a:r>
              <a:rPr lang="en-US" sz="2700" dirty="0"/>
              <a:t>So what are the clear, clinical manifestations?</a:t>
            </a:r>
            <a:endParaRPr lang="en-US" sz="2700" b="1" dirty="0"/>
          </a:p>
        </p:txBody>
      </p:sp>
    </p:spTree>
    <p:extLst>
      <p:ext uri="{BB962C8B-B14F-4D97-AF65-F5344CB8AC3E}">
        <p14:creationId xmlns:p14="http://schemas.microsoft.com/office/powerpoint/2010/main" val="25096426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4B57A3-A565-4A59-B286-FFBA65AD1029}"/>
              </a:ext>
            </a:extLst>
          </p:cNvPr>
          <p:cNvPicPr>
            <a:picLocks noChangeAspect="1"/>
          </p:cNvPicPr>
          <p:nvPr/>
        </p:nvPicPr>
        <p:blipFill>
          <a:blip r:embed="rId3"/>
          <a:stretch>
            <a:fillRect/>
          </a:stretch>
        </p:blipFill>
        <p:spPr>
          <a:xfrm>
            <a:off x="537883" y="337026"/>
            <a:ext cx="11107270" cy="6178960"/>
          </a:xfrm>
          <a:prstGeom prst="rect">
            <a:avLst/>
          </a:prstGeom>
        </p:spPr>
      </p:pic>
    </p:spTree>
    <p:extLst>
      <p:ext uri="{BB962C8B-B14F-4D97-AF65-F5344CB8AC3E}">
        <p14:creationId xmlns:p14="http://schemas.microsoft.com/office/powerpoint/2010/main" val="14623156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6013" y="1843003"/>
            <a:ext cx="11359974" cy="3171994"/>
          </a:xfrm>
        </p:spPr>
        <p:txBody>
          <a:bodyPr>
            <a:normAutofit fontScale="90000"/>
          </a:bodyPr>
          <a:lstStyle/>
          <a:p>
            <a:pPr algn="ctr">
              <a:lnSpc>
                <a:spcPct val="150000"/>
              </a:lnSpc>
            </a:pPr>
            <a:r>
              <a:rPr lang="en-US" sz="4000" dirty="0"/>
              <a:t>What is the difference in diets containing fat?</a:t>
            </a:r>
            <a:br>
              <a:rPr lang="en-US" sz="4000" dirty="0"/>
            </a:br>
            <a:r>
              <a:rPr lang="en-US" sz="4000" dirty="0"/>
              <a:t>Is ALP low due to LPS amounts?</a:t>
            </a:r>
            <a:br>
              <a:rPr lang="en-US" sz="4000" dirty="0"/>
            </a:br>
            <a:r>
              <a:rPr lang="en-US" sz="4000" dirty="0"/>
              <a:t>TUDCA and LPS</a:t>
            </a:r>
            <a:br>
              <a:rPr lang="en-US" sz="4000" dirty="0"/>
            </a:br>
            <a:r>
              <a:rPr lang="en-US" sz="4000" dirty="0"/>
              <a:t>Where does LPS go?</a:t>
            </a:r>
            <a:endParaRPr lang="en-US" sz="4000" b="1" dirty="0"/>
          </a:p>
        </p:txBody>
      </p:sp>
    </p:spTree>
    <p:extLst>
      <p:ext uri="{BB962C8B-B14F-4D97-AF65-F5344CB8AC3E}">
        <p14:creationId xmlns:p14="http://schemas.microsoft.com/office/powerpoint/2010/main" val="22424543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1.6.21palette">
      <a:dk1>
        <a:srgbClr val="2C3C43"/>
      </a:dk1>
      <a:lt1>
        <a:sysClr val="window" lastClr="FFFFFF"/>
      </a:lt1>
      <a:dk2>
        <a:srgbClr val="2C3C43"/>
      </a:dk2>
      <a:lt2>
        <a:srgbClr val="EBEBEB"/>
      </a:lt2>
      <a:accent1>
        <a:srgbClr val="88A8A6"/>
      </a:accent1>
      <a:accent2>
        <a:srgbClr val="D7E5E4"/>
      </a:accent2>
      <a:accent3>
        <a:srgbClr val="1D5C69"/>
      </a:accent3>
      <a:accent4>
        <a:srgbClr val="384B71"/>
      </a:accent4>
      <a:accent5>
        <a:srgbClr val="37646A"/>
      </a:accent5>
      <a:accent6>
        <a:srgbClr val="578F8F"/>
      </a:accent6>
      <a:hlink>
        <a:srgbClr val="99CA3C"/>
      </a:hlink>
      <a:folHlink>
        <a:srgbClr val="B9D181"/>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 brainstorming presentation</Template>
  <TotalTime>15861</TotalTime>
  <Words>818</Words>
  <Application>Microsoft Office PowerPoint</Application>
  <PresentationFormat>Widescreen</PresentationFormat>
  <Paragraphs>35</Paragraphs>
  <Slides>20</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Century Gothic</vt:lpstr>
      <vt:lpstr>Palatino Linotype</vt:lpstr>
      <vt:lpstr>Wingdings 2</vt:lpstr>
      <vt:lpstr>Presentation on brainstorming</vt:lpstr>
      <vt:lpstr>PPE (Postprandial Endotoxemia)</vt:lpstr>
      <vt:lpstr>What are endotoxins? From where do they originate? How are they harmful? What is the difference between PPE and Metabolic Endotoxemia?</vt:lpstr>
      <vt:lpstr>What are endotoxins?</vt:lpstr>
      <vt:lpstr> Both gram-negative and gram-positive bacteria have a plasma membrane and a peptidoglycan layer in their cell wall.   However, gram-negative bacteria have characteristics that separate them from gram-positive bacteria.   The peptidoglycan layer of gram-negative bacteria is much thinner than that of gram-positive bacteria but they have an outer membrane covering it.</vt:lpstr>
      <vt:lpstr> This outer membrane contains a fatty sugar layer called lipopolysaccharide (LPS).   The term lipopolysaccharide can be broken into two words: lipo (fat) and polysaccharide (sugar). Within the lipid portion of this LPS layer is lipid A, which is a dangerous endotoxin. </vt:lpstr>
      <vt:lpstr>PowerPoint Presentation</vt:lpstr>
      <vt:lpstr>PowerPoint Presentation</vt:lpstr>
      <vt:lpstr>PowerPoint Presentation</vt:lpstr>
      <vt:lpstr>From where do they originate?</vt:lpstr>
      <vt:lpstr> When gram-negative bacteria are destroyed, either by antibiotics or by our immune system, they release toxins into our body called endotoxins.</vt:lpstr>
      <vt:lpstr> Endotoxins are also brought in with food.</vt:lpstr>
      <vt:lpstr>How are they harmful?</vt:lpstr>
      <vt:lpstr> Endotoxins stimulate the release of large amounts of proteins called cytokines. Cells communicate with each other via cytokines, and these particular cytokines stimulate the activation of the immune system. They send messages to the cells in our immune system to clear the endotoxins. However, the large number of cytokines released can overwhelm the body, and become toxic in and of themselves. This in turn releases a cascade of inflammatory events, leading to symptoms that include fever, aches, shock, and even death.</vt:lpstr>
      <vt:lpstr>What is Postprandial Endotoxemia?</vt:lpstr>
      <vt:lpstr>PowerPoint Presentation</vt:lpstr>
      <vt:lpstr>PowerPoint Presentation</vt:lpstr>
      <vt:lpstr>What is Metabolic Endotoxemia?</vt:lpstr>
      <vt:lpstr> Metabolic Endotoxemia is enacted once the LPS has entered into the blood stream. It then starts a potent inflammatory cascade, similar to sepsis. Every time we eat, it’s like a mini-sepsis.  So what are the clear, clinical manifestations?</vt:lpstr>
      <vt:lpstr>PowerPoint Presentation</vt:lpstr>
      <vt:lpstr>What is the difference in diets containing fat? Is ALP low due to LPS amounts? TUDCA and LPS Where does LPS go?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Vitamin D</dc:title>
  <dc:creator>Jennifer Savage, ND</dc:creator>
  <cp:lastModifiedBy>Jennifer Savage, ND</cp:lastModifiedBy>
  <cp:revision>59</cp:revision>
  <dcterms:created xsi:type="dcterms:W3CDTF">2021-06-18T13:21:12Z</dcterms:created>
  <dcterms:modified xsi:type="dcterms:W3CDTF">2021-08-14T00:41:28Z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