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72" r:id="rId2"/>
    <p:sldId id="294" r:id="rId3"/>
    <p:sldId id="330" r:id="rId4"/>
    <p:sldId id="342" r:id="rId5"/>
    <p:sldId id="341" r:id="rId6"/>
    <p:sldId id="343" r:id="rId7"/>
    <p:sldId id="361" r:id="rId8"/>
    <p:sldId id="362" r:id="rId9"/>
    <p:sldId id="346" r:id="rId10"/>
    <p:sldId id="364" r:id="rId11"/>
    <p:sldId id="363" r:id="rId12"/>
    <p:sldId id="365" r:id="rId13"/>
    <p:sldId id="366" r:id="rId14"/>
    <p:sldId id="367" r:id="rId15"/>
    <p:sldId id="3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506C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90" autoAdjust="0"/>
    <p:restoredTop sz="82975" autoAdjust="0"/>
  </p:normalViewPr>
  <p:slideViewPr>
    <p:cSldViewPr snapToGrid="0">
      <p:cViewPr varScale="1">
        <p:scale>
          <a:sx n="111" d="100"/>
          <a:sy n="111" d="100"/>
        </p:scale>
        <p:origin x="132" y="15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9/24/2021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9/24/2021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9/24/2021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9/24/2021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9/24/2021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9/24/2021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9/24/2021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9/24/2021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9/24/2021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9/24/2021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9/24/2021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9/24/2021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9/24/2021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raceelements.com/EducationalResources/NewsLetter.aspx" TargetMode="External"/><Relationship Id="rId2" Type="http://schemas.openxmlformats.org/officeDocument/2006/relationships/hyperlink" Target="https://traceelements.com/EducationalResources/PublishedArticles.aspx" TargetMode="External"/><Relationship Id="rId1" Type="http://schemas.openxmlformats.org/officeDocument/2006/relationships/slideLayout" Target="../slideLayouts/slideLayout2.xml"/><Relationship Id="rId4" Type="http://schemas.openxmlformats.org/officeDocument/2006/relationships/hyperlink" Target="https://arltma.com/newslett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83992" y="3200407"/>
            <a:ext cx="8222155" cy="704843"/>
          </a:xfrm>
        </p:spPr>
        <p:txBody>
          <a:bodyPr>
            <a:noAutofit/>
          </a:bodyPr>
          <a:lstStyle/>
          <a:p>
            <a:pPr>
              <a:lnSpc>
                <a:spcPct val="150000"/>
              </a:lnSpc>
            </a:pPr>
            <a:r>
              <a:rPr lang="en-US" sz="3600" b="0" dirty="0">
                <a:solidFill>
                  <a:schemeClr val="accent6">
                    <a:lumMod val="75000"/>
                  </a:schemeClr>
                </a:solidFill>
                <a:latin typeface="Arial Nova" panose="020B0504020202020204" pitchFamily="34" charset="0"/>
              </a:rPr>
              <a:t>HTMA – Part 3</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874728"/>
            <a:ext cx="8609229" cy="3108543"/>
          </a:xfrm>
          <a:prstGeom prst="rect">
            <a:avLst/>
          </a:prstGeom>
          <a:noFill/>
          <a:ln>
            <a:solidFill>
              <a:schemeClr val="bg1"/>
            </a:solidFill>
          </a:ln>
        </p:spPr>
        <p:txBody>
          <a:bodyPr wrap="square" rtlCol="0">
            <a:spAutoFit/>
          </a:bodyPr>
          <a:lstStyle/>
          <a:p>
            <a:pPr algn="ctr"/>
            <a:r>
              <a:rPr lang="en-US" sz="2800" dirty="0">
                <a:solidFill>
                  <a:schemeClr val="accent3">
                    <a:lumMod val="75000"/>
                  </a:schemeClr>
                </a:solidFill>
              </a:rPr>
              <a:t>There are a few resources to use to learn about HTMA and I encourage you to find each one.</a:t>
            </a:r>
          </a:p>
          <a:p>
            <a:pPr algn="ctr"/>
            <a:endParaRPr lang="en-US" sz="2800" dirty="0">
              <a:solidFill>
                <a:schemeClr val="accent3">
                  <a:lumMod val="75000"/>
                </a:schemeClr>
              </a:solidFill>
            </a:endParaRPr>
          </a:p>
          <a:p>
            <a:pPr algn="ctr"/>
            <a:r>
              <a:rPr lang="en-US" sz="2800" dirty="0">
                <a:solidFill>
                  <a:schemeClr val="accent3">
                    <a:lumMod val="75000"/>
                  </a:schemeClr>
                </a:solidFill>
              </a:rPr>
              <a:t>What I am teaching is merely the basics of minerals and patterns, but also, and most important, applying this knowledge through the functional wellness concepts that are taught here in the Mentorship.</a:t>
            </a:r>
            <a:endParaRPr lang="en-US" sz="2800" dirty="0">
              <a:solidFill>
                <a:srgbClr val="506C1E"/>
              </a:solidFill>
            </a:endParaRPr>
          </a:p>
        </p:txBody>
      </p:sp>
    </p:spTree>
    <p:extLst>
      <p:ext uri="{BB962C8B-B14F-4D97-AF65-F5344CB8AC3E}">
        <p14:creationId xmlns:p14="http://schemas.microsoft.com/office/powerpoint/2010/main" val="827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474619"/>
            <a:ext cx="8609229" cy="3908762"/>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Easy Resources to Support Learning</a:t>
            </a:r>
          </a:p>
          <a:p>
            <a:endParaRPr lang="en-US" sz="2800" dirty="0">
              <a:solidFill>
                <a:schemeClr val="accent3">
                  <a:lumMod val="75000"/>
                </a:schemeClr>
              </a:solidFill>
            </a:endParaRPr>
          </a:p>
          <a:p>
            <a:r>
              <a:rPr lang="en-US" sz="2400" dirty="0">
                <a:solidFill>
                  <a:schemeClr val="accent3">
                    <a:lumMod val="75000"/>
                  </a:schemeClr>
                </a:solidFill>
                <a:hlinkClick r:id="rId2"/>
              </a:rPr>
              <a:t>https://traceelements.com/EducationalResources/PublishedArticles.aspx</a:t>
            </a:r>
            <a:endParaRPr lang="en-US" sz="2400" dirty="0">
              <a:solidFill>
                <a:schemeClr val="accent3">
                  <a:lumMod val="75000"/>
                </a:schemeClr>
              </a:solidFill>
            </a:endParaRPr>
          </a:p>
          <a:p>
            <a:endParaRPr lang="en-US" sz="2400" dirty="0">
              <a:solidFill>
                <a:schemeClr val="accent3">
                  <a:lumMod val="75000"/>
                </a:schemeClr>
              </a:solidFill>
            </a:endParaRPr>
          </a:p>
          <a:p>
            <a:r>
              <a:rPr lang="en-US" sz="2400" dirty="0">
                <a:solidFill>
                  <a:schemeClr val="accent3">
                    <a:lumMod val="75000"/>
                  </a:schemeClr>
                </a:solidFill>
                <a:hlinkClick r:id="rId3"/>
              </a:rPr>
              <a:t>https://traceelements.com/EducationalResources/NewsLetter.aspx</a:t>
            </a:r>
            <a:endParaRPr lang="en-US" sz="2400" dirty="0">
              <a:solidFill>
                <a:schemeClr val="accent3">
                  <a:lumMod val="75000"/>
                </a:schemeClr>
              </a:solidFill>
            </a:endParaRPr>
          </a:p>
          <a:p>
            <a:endParaRPr lang="en-US" sz="2400" dirty="0">
              <a:solidFill>
                <a:schemeClr val="accent3">
                  <a:lumMod val="75000"/>
                </a:schemeClr>
              </a:solidFill>
            </a:endParaRPr>
          </a:p>
          <a:p>
            <a:r>
              <a:rPr lang="en-US" sz="2400" dirty="0">
                <a:solidFill>
                  <a:schemeClr val="accent3">
                    <a:lumMod val="75000"/>
                  </a:schemeClr>
                </a:solidFill>
                <a:hlinkClick r:id="rId4"/>
              </a:rPr>
              <a:t>https://arltma.com/newsletters/</a:t>
            </a:r>
            <a:endParaRPr lang="en-US" sz="2400" dirty="0">
              <a:solidFill>
                <a:schemeClr val="accent3">
                  <a:lumMod val="75000"/>
                </a:schemeClr>
              </a:solidFill>
            </a:endParaRPr>
          </a:p>
          <a:p>
            <a:endParaRPr lang="en-US" sz="2400" dirty="0">
              <a:solidFill>
                <a:schemeClr val="accent3">
                  <a:lumMod val="75000"/>
                </a:schemeClr>
              </a:solidFill>
            </a:endParaRPr>
          </a:p>
        </p:txBody>
      </p:sp>
    </p:spTree>
    <p:extLst>
      <p:ext uri="{BB962C8B-B14F-4D97-AF65-F5344CB8AC3E}">
        <p14:creationId xmlns:p14="http://schemas.microsoft.com/office/powerpoint/2010/main" val="40683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951946"/>
            <a:ext cx="8609229" cy="1138773"/>
          </a:xfrm>
          <a:prstGeom prst="rect">
            <a:avLst/>
          </a:prstGeom>
          <a:noFill/>
          <a:ln>
            <a:solidFill>
              <a:schemeClr val="bg1"/>
            </a:solidFill>
          </a:ln>
        </p:spPr>
        <p:txBody>
          <a:bodyPr wrap="square" rtlCol="0">
            <a:spAutoFit/>
          </a:bodyPr>
          <a:lstStyle/>
          <a:p>
            <a:pPr algn="ctr"/>
            <a:r>
              <a:rPr lang="en-US" sz="4000" dirty="0">
                <a:solidFill>
                  <a:schemeClr val="accent3">
                    <a:lumMod val="75000"/>
                  </a:schemeClr>
                </a:solidFill>
              </a:rPr>
              <a:t>Where to Start</a:t>
            </a:r>
          </a:p>
          <a:p>
            <a:endParaRPr lang="en-US" sz="2800" dirty="0">
              <a:solidFill>
                <a:schemeClr val="accent3">
                  <a:lumMod val="75000"/>
                </a:schemeClr>
              </a:solidFill>
            </a:endParaRPr>
          </a:p>
        </p:txBody>
      </p:sp>
    </p:spTree>
    <p:extLst>
      <p:ext uri="{BB962C8B-B14F-4D97-AF65-F5344CB8AC3E}">
        <p14:creationId xmlns:p14="http://schemas.microsoft.com/office/powerpoint/2010/main" val="93117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933060" y="1874728"/>
            <a:ext cx="9927771" cy="3970318"/>
          </a:xfrm>
          <a:prstGeom prst="rect">
            <a:avLst/>
          </a:prstGeom>
          <a:noFill/>
          <a:ln>
            <a:solidFill>
              <a:schemeClr val="bg1"/>
            </a:solidFill>
          </a:ln>
        </p:spPr>
        <p:txBody>
          <a:bodyPr wrap="square" rtlCol="0">
            <a:spAutoFit/>
          </a:bodyPr>
          <a:lstStyle/>
          <a:p>
            <a:r>
              <a:rPr lang="en-US" sz="2800" dirty="0">
                <a:solidFill>
                  <a:schemeClr val="accent3">
                    <a:lumMod val="75000"/>
                  </a:schemeClr>
                </a:solidFill>
              </a:rPr>
              <a:t>Always optimize the first four minerals </a:t>
            </a:r>
          </a:p>
          <a:p>
            <a:r>
              <a:rPr lang="en-US" sz="2800" dirty="0">
                <a:solidFill>
                  <a:schemeClr val="accent3">
                    <a:lumMod val="75000"/>
                  </a:schemeClr>
                </a:solidFill>
              </a:rPr>
              <a:t>	- focus on balance there first before any other minerals    	- just like foundational work, there are first steps    		- You must understand the interactions of these first 	four minerals.        							- we discussed how some minerals are more in the cell 	and some are outside</a:t>
            </a:r>
          </a:p>
          <a:p>
            <a:r>
              <a:rPr lang="en-US" sz="2800" dirty="0">
                <a:solidFill>
                  <a:schemeClr val="accent3">
                    <a:lumMod val="75000"/>
                  </a:schemeClr>
                </a:solidFill>
              </a:rPr>
              <a:t>	- Always view the minerals in relationship to the 	emotions</a:t>
            </a:r>
            <a:endParaRPr lang="en-US" sz="2400" dirty="0">
              <a:solidFill>
                <a:schemeClr val="accent3">
                  <a:lumMod val="75000"/>
                </a:schemeClr>
              </a:solidFill>
            </a:endParaRPr>
          </a:p>
        </p:txBody>
      </p:sp>
    </p:spTree>
    <p:extLst>
      <p:ext uri="{BB962C8B-B14F-4D97-AF65-F5344CB8AC3E}">
        <p14:creationId xmlns:p14="http://schemas.microsoft.com/office/powerpoint/2010/main" val="237483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859613"/>
            <a:ext cx="8609229" cy="1138773"/>
          </a:xfrm>
          <a:prstGeom prst="rect">
            <a:avLst/>
          </a:prstGeom>
          <a:noFill/>
          <a:ln>
            <a:solidFill>
              <a:schemeClr val="bg1"/>
            </a:solidFill>
          </a:ln>
        </p:spPr>
        <p:txBody>
          <a:bodyPr wrap="square" rtlCol="0">
            <a:spAutoFit/>
          </a:bodyPr>
          <a:lstStyle/>
          <a:p>
            <a:pPr algn="ctr"/>
            <a:r>
              <a:rPr lang="en-US" sz="4000" dirty="0">
                <a:solidFill>
                  <a:schemeClr val="accent3">
                    <a:lumMod val="75000"/>
                  </a:schemeClr>
                </a:solidFill>
              </a:rPr>
              <a:t>Ratios</a:t>
            </a:r>
            <a:endParaRPr lang="en-US" sz="4000" b="1" dirty="0"/>
          </a:p>
          <a:p>
            <a:endParaRPr lang="en-US" sz="2800" dirty="0">
              <a:solidFill>
                <a:schemeClr val="accent3">
                  <a:lumMod val="75000"/>
                </a:schemeClr>
              </a:solidFill>
            </a:endParaRPr>
          </a:p>
        </p:txBody>
      </p:sp>
    </p:spTree>
    <p:extLst>
      <p:ext uri="{BB962C8B-B14F-4D97-AF65-F5344CB8AC3E}">
        <p14:creationId xmlns:p14="http://schemas.microsoft.com/office/powerpoint/2010/main" val="115433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2859613"/>
            <a:ext cx="8609229" cy="1323439"/>
          </a:xfrm>
          <a:prstGeom prst="rect">
            <a:avLst/>
          </a:prstGeom>
          <a:noFill/>
          <a:ln>
            <a:solidFill>
              <a:schemeClr val="bg1"/>
            </a:solidFill>
          </a:ln>
        </p:spPr>
        <p:txBody>
          <a:bodyPr wrap="square" rtlCol="0">
            <a:spAutoFit/>
          </a:bodyPr>
          <a:lstStyle/>
          <a:p>
            <a:pPr algn="ctr"/>
            <a:r>
              <a:rPr lang="en-US" sz="4000" dirty="0">
                <a:solidFill>
                  <a:schemeClr val="accent3">
                    <a:lumMod val="75000"/>
                  </a:schemeClr>
                </a:solidFill>
              </a:rPr>
              <a:t>Why are ratios more important than levels of single minerals?</a:t>
            </a:r>
            <a:endParaRPr lang="en-US" sz="2800" dirty="0">
              <a:solidFill>
                <a:schemeClr val="accent3">
                  <a:lumMod val="75000"/>
                </a:schemeClr>
              </a:solidFill>
            </a:endParaRPr>
          </a:p>
        </p:txBody>
      </p:sp>
    </p:spTree>
    <p:extLst>
      <p:ext uri="{BB962C8B-B14F-4D97-AF65-F5344CB8AC3E}">
        <p14:creationId xmlns:p14="http://schemas.microsoft.com/office/powerpoint/2010/main" val="18420358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1791385" y="1905506"/>
            <a:ext cx="8609229" cy="4031873"/>
          </a:xfrm>
          <a:prstGeom prst="rect">
            <a:avLst/>
          </a:prstGeom>
          <a:noFill/>
          <a:ln>
            <a:solidFill>
              <a:schemeClr val="bg1"/>
            </a:solidFill>
          </a:ln>
        </p:spPr>
        <p:txBody>
          <a:bodyPr wrap="square" rtlCol="0">
            <a:spAutoFit/>
          </a:bodyPr>
          <a:lstStyle/>
          <a:p>
            <a:pPr algn="ctr"/>
            <a:r>
              <a:rPr lang="en-US" sz="3200" dirty="0">
                <a:solidFill>
                  <a:schemeClr val="accent3">
                    <a:lumMod val="75000"/>
                  </a:schemeClr>
                </a:solidFill>
              </a:rPr>
              <a:t>They reveal balance and the relationship of the minerals which in turn can show us disease states and dietary influences just like we seek out in blood work. </a:t>
            </a:r>
          </a:p>
          <a:p>
            <a:pPr algn="ctr"/>
            <a:endParaRPr lang="en-US" sz="3200" dirty="0">
              <a:solidFill>
                <a:schemeClr val="accent3">
                  <a:lumMod val="75000"/>
                </a:schemeClr>
              </a:solidFill>
            </a:endParaRPr>
          </a:p>
          <a:p>
            <a:pPr algn="ctr"/>
            <a:r>
              <a:rPr lang="en-US" sz="3200" dirty="0">
                <a:solidFill>
                  <a:schemeClr val="accent3">
                    <a:lumMod val="75000"/>
                  </a:schemeClr>
                </a:solidFill>
              </a:rPr>
              <a:t>There can be many factors involved which is why the interpretation must be thoroughly explored.</a:t>
            </a:r>
          </a:p>
        </p:txBody>
      </p:sp>
    </p:spTree>
    <p:extLst>
      <p:ext uri="{BB962C8B-B14F-4D97-AF65-F5344CB8AC3E}">
        <p14:creationId xmlns:p14="http://schemas.microsoft.com/office/powerpoint/2010/main" val="778724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3539430"/>
          </a:xfrm>
          <a:prstGeom prst="rect">
            <a:avLst/>
          </a:prstGeom>
          <a:noFill/>
          <a:ln>
            <a:solidFill>
              <a:schemeClr val="bg1"/>
            </a:solidFill>
          </a:ln>
        </p:spPr>
        <p:txBody>
          <a:bodyPr wrap="square" rtlCol="0">
            <a:spAutoFit/>
          </a:bodyPr>
          <a:lstStyle/>
          <a:p>
            <a:pPr algn="l">
              <a:buFont typeface="Arial" panose="020B0604020202020204" pitchFamily="34" charset="0"/>
              <a:buChar char="•"/>
            </a:pPr>
            <a:r>
              <a:rPr lang="en-US" sz="2800" dirty="0">
                <a:effectLst/>
              </a:rPr>
              <a:t>Ratios involved with these 4 minerals:</a:t>
            </a:r>
          </a:p>
          <a:p>
            <a:pPr algn="l">
              <a:buFont typeface="Arial" panose="020B0604020202020204" pitchFamily="34" charset="0"/>
              <a:buChar char="•"/>
            </a:pPr>
            <a:endParaRPr lang="en-US" sz="2800" dirty="0">
              <a:effectLst/>
            </a:endParaRPr>
          </a:p>
          <a:p>
            <a:pPr marL="742950" lvl="1" indent="-285750" algn="l">
              <a:buFont typeface="Arial" panose="020B0604020202020204" pitchFamily="34" charset="0"/>
              <a:buChar char="•"/>
            </a:pPr>
            <a:r>
              <a:rPr lang="en-US" sz="2800" dirty="0">
                <a:effectLst/>
              </a:rPr>
              <a:t>Calcium/Magnesium - Blood Sugar/Cardiovascular Health </a:t>
            </a:r>
          </a:p>
          <a:p>
            <a:pPr marL="742950" lvl="1" indent="-285750" algn="l">
              <a:buFont typeface="Arial" panose="020B0604020202020204" pitchFamily="34" charset="0"/>
              <a:buChar char="•"/>
            </a:pPr>
            <a:r>
              <a:rPr lang="en-US" sz="2800" dirty="0">
                <a:effectLst/>
              </a:rPr>
              <a:t>Calcium/Potassium - Thyroid </a:t>
            </a:r>
          </a:p>
          <a:p>
            <a:pPr marL="742950" lvl="1" indent="-285750" algn="l">
              <a:buFont typeface="Arial" panose="020B0604020202020204" pitchFamily="34" charset="0"/>
              <a:buChar char="•"/>
            </a:pPr>
            <a:r>
              <a:rPr lang="en-US" sz="2800" dirty="0">
                <a:effectLst/>
              </a:rPr>
              <a:t>Sodium/Magnesium - Adrenals </a:t>
            </a:r>
          </a:p>
          <a:p>
            <a:pPr marL="742950" lvl="1" indent="-285750" algn="l">
              <a:buFont typeface="Arial" panose="020B0604020202020204" pitchFamily="34" charset="0"/>
              <a:buChar char="•"/>
            </a:pPr>
            <a:r>
              <a:rPr lang="en-US" sz="2800" dirty="0">
                <a:effectLst/>
              </a:rPr>
              <a:t>Sodium/Potassium - Vitality, Adrenals, and Life/Death Ratio </a:t>
            </a:r>
          </a:p>
          <a:p>
            <a:endParaRPr lang="en-US" sz="2800" dirty="0">
              <a:solidFill>
                <a:srgbClr val="506C1E"/>
              </a:solidFill>
            </a:endParaRPr>
          </a:p>
        </p:txBody>
      </p:sp>
    </p:spTree>
    <p:extLst>
      <p:ext uri="{BB962C8B-B14F-4D97-AF65-F5344CB8AC3E}">
        <p14:creationId xmlns:p14="http://schemas.microsoft.com/office/powerpoint/2010/main" val="370813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2677656"/>
          </a:xfrm>
          <a:prstGeom prst="rect">
            <a:avLst/>
          </a:prstGeom>
          <a:noFill/>
          <a:ln>
            <a:solidFill>
              <a:schemeClr val="bg1"/>
            </a:solidFill>
          </a:ln>
        </p:spPr>
        <p:txBody>
          <a:bodyPr wrap="square" rtlCol="0">
            <a:spAutoFit/>
          </a:bodyPr>
          <a:lstStyle/>
          <a:p>
            <a:pPr algn="l">
              <a:buFont typeface="Arial" panose="020B0604020202020204" pitchFamily="34" charset="0"/>
              <a:buChar char="•"/>
            </a:pPr>
            <a:r>
              <a:rPr lang="en-US" sz="2800" dirty="0">
                <a:effectLst/>
              </a:rPr>
              <a:t>The most important of these is:</a:t>
            </a:r>
          </a:p>
          <a:p>
            <a:pPr algn="l">
              <a:buFont typeface="Arial" panose="020B0604020202020204" pitchFamily="34" charset="0"/>
              <a:buChar char="•"/>
            </a:pPr>
            <a:endParaRPr lang="en-US" sz="2800" dirty="0"/>
          </a:p>
          <a:p>
            <a:pPr algn="l">
              <a:buFont typeface="Arial" panose="020B0604020202020204" pitchFamily="34" charset="0"/>
              <a:buChar char="•"/>
            </a:pPr>
            <a:endParaRPr lang="en-US" sz="2800" dirty="0">
              <a:effectLst/>
            </a:endParaRPr>
          </a:p>
          <a:p>
            <a:pPr marL="742950" lvl="1" indent="-285750" algn="l">
              <a:buFont typeface="Arial" panose="020B0604020202020204" pitchFamily="34" charset="0"/>
              <a:buChar char="•"/>
            </a:pPr>
            <a:r>
              <a:rPr lang="en-US" sz="2800" dirty="0">
                <a:effectLst/>
              </a:rPr>
              <a:t>Sodium/Potassium - Vitality, Adrenals, and Life/Death Ratio </a:t>
            </a:r>
          </a:p>
          <a:p>
            <a:endParaRPr lang="en-US" sz="2800" dirty="0">
              <a:solidFill>
                <a:srgbClr val="506C1E"/>
              </a:solidFill>
            </a:endParaRPr>
          </a:p>
        </p:txBody>
      </p:sp>
    </p:spTree>
    <p:extLst>
      <p:ext uri="{BB962C8B-B14F-4D97-AF65-F5344CB8AC3E}">
        <p14:creationId xmlns:p14="http://schemas.microsoft.com/office/powerpoint/2010/main" val="4154574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3539430"/>
          </a:xfrm>
          <a:prstGeom prst="rect">
            <a:avLst/>
          </a:prstGeom>
          <a:noFill/>
          <a:ln>
            <a:solidFill>
              <a:schemeClr val="bg1"/>
            </a:solidFill>
          </a:ln>
        </p:spPr>
        <p:txBody>
          <a:bodyPr wrap="square" rtlCol="0">
            <a:spAutoFit/>
          </a:bodyPr>
          <a:lstStyle/>
          <a:p>
            <a:pPr algn="l"/>
            <a:r>
              <a:rPr lang="en-US" sz="2800" dirty="0">
                <a:effectLst/>
              </a:rPr>
              <a:t>Sodium/Potassium - Vitality, Adrenals, and Life/Death Ratio     </a:t>
            </a:r>
          </a:p>
          <a:p>
            <a:pPr algn="l"/>
            <a:endParaRPr lang="en-US" sz="2800" dirty="0"/>
          </a:p>
          <a:p>
            <a:pPr algn="l"/>
            <a:r>
              <a:rPr lang="en-US" sz="2800" dirty="0">
                <a:effectLst/>
              </a:rPr>
              <a:t>The sodium/potassium ratio is considered the most important ratio on the test. If there are numerous imbalances on the mineral analysis, it is best to focus on correcting this one first. These minerals help us understand the adrenals and kidneys and are affected by stress, inflammation and an anti-inflammatory response as well.</a:t>
            </a:r>
            <a:endParaRPr lang="en-US" sz="2800" dirty="0">
              <a:solidFill>
                <a:srgbClr val="506C1E"/>
              </a:solidFill>
            </a:endParaRPr>
          </a:p>
        </p:txBody>
      </p:sp>
    </p:spTree>
    <p:extLst>
      <p:ext uri="{BB962C8B-B14F-4D97-AF65-F5344CB8AC3E}">
        <p14:creationId xmlns:p14="http://schemas.microsoft.com/office/powerpoint/2010/main" val="4195888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3539430"/>
          </a:xfrm>
          <a:prstGeom prst="rect">
            <a:avLst/>
          </a:prstGeom>
          <a:noFill/>
          <a:ln>
            <a:solidFill>
              <a:schemeClr val="bg1"/>
            </a:solidFill>
          </a:ln>
        </p:spPr>
        <p:txBody>
          <a:bodyPr wrap="square" rtlCol="0">
            <a:spAutoFit/>
          </a:bodyPr>
          <a:lstStyle/>
          <a:p>
            <a:pPr algn="l"/>
            <a:r>
              <a:rPr lang="en-US" sz="2800" dirty="0">
                <a:effectLst/>
              </a:rPr>
              <a:t>Sodium/Potassium - Vitality, Adrenals, and Life/Death Ratio     </a:t>
            </a:r>
          </a:p>
          <a:p>
            <a:pPr algn="l"/>
            <a:endParaRPr lang="en-US" sz="2800" dirty="0"/>
          </a:p>
          <a:p>
            <a:pPr algn="l"/>
            <a:r>
              <a:rPr lang="en-US" sz="2800" dirty="0">
                <a:effectLst/>
              </a:rPr>
              <a:t>This is the single most important ratio to assess the immune system. When it is low it is called an inversion. The low ratio indicates immune system weakness. It also indi­cates chronic adrenal weakness, fatigue and tissue catabolism. A loss of potassium from damaged cells causes the higher potassium reading in relation to sodium.</a:t>
            </a:r>
            <a:endParaRPr lang="en-US" sz="2800" dirty="0">
              <a:solidFill>
                <a:srgbClr val="506C1E"/>
              </a:solidFill>
            </a:endParaRPr>
          </a:p>
        </p:txBody>
      </p:sp>
    </p:spTree>
    <p:extLst>
      <p:ext uri="{BB962C8B-B14F-4D97-AF65-F5344CB8AC3E}">
        <p14:creationId xmlns:p14="http://schemas.microsoft.com/office/powerpoint/2010/main" val="2473914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954107"/>
          </a:xfrm>
          <a:prstGeom prst="rect">
            <a:avLst/>
          </a:prstGeom>
          <a:noFill/>
          <a:ln>
            <a:solidFill>
              <a:schemeClr val="bg1"/>
            </a:solidFill>
          </a:ln>
        </p:spPr>
        <p:txBody>
          <a:bodyPr wrap="square" rtlCol="0">
            <a:spAutoFit/>
          </a:bodyPr>
          <a:lstStyle/>
          <a:p>
            <a:pPr algn="l"/>
            <a:r>
              <a:rPr lang="en-US" sz="2800" dirty="0">
                <a:effectLst/>
              </a:rPr>
              <a:t>On an HTMA, lower K could also indicate lower Cp and what will that effect?</a:t>
            </a:r>
            <a:endParaRPr lang="en-US" sz="2800" dirty="0">
              <a:solidFill>
                <a:srgbClr val="506C1E"/>
              </a:solidFill>
            </a:endParaRPr>
          </a:p>
        </p:txBody>
      </p:sp>
    </p:spTree>
    <p:extLst>
      <p:ext uri="{BB962C8B-B14F-4D97-AF65-F5344CB8AC3E}">
        <p14:creationId xmlns:p14="http://schemas.microsoft.com/office/powerpoint/2010/main" val="3118349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0B0D7-2E1B-45A4-94C7-D22968741E74}"/>
              </a:ext>
            </a:extLst>
          </p:cNvPr>
          <p:cNvSpPr txBox="1"/>
          <p:nvPr/>
        </p:nvSpPr>
        <p:spPr>
          <a:xfrm>
            <a:off x="849086" y="1613118"/>
            <a:ext cx="10245011" cy="2677656"/>
          </a:xfrm>
          <a:prstGeom prst="rect">
            <a:avLst/>
          </a:prstGeom>
          <a:noFill/>
          <a:ln>
            <a:solidFill>
              <a:schemeClr val="bg1"/>
            </a:solidFill>
          </a:ln>
        </p:spPr>
        <p:txBody>
          <a:bodyPr wrap="square" rtlCol="0">
            <a:spAutoFit/>
          </a:bodyPr>
          <a:lstStyle/>
          <a:p>
            <a:pPr algn="l"/>
            <a:r>
              <a:rPr lang="en-US" sz="2800" dirty="0">
                <a:effectLst/>
              </a:rPr>
              <a:t>On an HTMA, lower K could also indicate lower Cp and what will that effect?</a:t>
            </a:r>
          </a:p>
          <a:p>
            <a:pPr algn="l"/>
            <a:endParaRPr lang="en-US" sz="2800" dirty="0">
              <a:solidFill>
                <a:srgbClr val="506C1E"/>
              </a:solidFill>
            </a:endParaRPr>
          </a:p>
          <a:p>
            <a:pPr algn="l"/>
            <a:endParaRPr lang="en-US" sz="2800" dirty="0">
              <a:solidFill>
                <a:srgbClr val="506C1E"/>
              </a:solidFill>
            </a:endParaRPr>
          </a:p>
          <a:p>
            <a:pPr algn="l"/>
            <a:endParaRPr lang="en-US" sz="2800" dirty="0">
              <a:solidFill>
                <a:srgbClr val="506C1E"/>
              </a:solidFill>
            </a:endParaRPr>
          </a:p>
          <a:p>
            <a:pPr algn="l"/>
            <a:r>
              <a:rPr lang="en-US" sz="2800" dirty="0">
                <a:solidFill>
                  <a:srgbClr val="506C1E"/>
                </a:solidFill>
              </a:rPr>
              <a:t>That will effect copper and iron status.</a:t>
            </a:r>
          </a:p>
        </p:txBody>
      </p:sp>
    </p:spTree>
    <p:extLst>
      <p:ext uri="{BB962C8B-B14F-4D97-AF65-F5344CB8AC3E}">
        <p14:creationId xmlns:p14="http://schemas.microsoft.com/office/powerpoint/2010/main" val="3833059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04EB54-8F27-4A55-934C-76C09EEA6FB3}"/>
              </a:ext>
            </a:extLst>
          </p:cNvPr>
          <p:cNvPicPr>
            <a:picLocks noChangeAspect="1"/>
          </p:cNvPicPr>
          <p:nvPr/>
        </p:nvPicPr>
        <p:blipFill>
          <a:blip r:embed="rId2"/>
          <a:stretch>
            <a:fillRect/>
          </a:stretch>
        </p:blipFill>
        <p:spPr>
          <a:xfrm>
            <a:off x="1404318" y="1107039"/>
            <a:ext cx="9383364" cy="5293762"/>
          </a:xfrm>
          <a:prstGeom prst="rect">
            <a:avLst/>
          </a:prstGeom>
        </p:spPr>
      </p:pic>
    </p:spTree>
    <p:extLst>
      <p:ext uri="{BB962C8B-B14F-4D97-AF65-F5344CB8AC3E}">
        <p14:creationId xmlns:p14="http://schemas.microsoft.com/office/powerpoint/2010/main" val="514727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89387</TotalTime>
  <Words>482</Words>
  <Application>Microsoft Office PowerPoint</Application>
  <PresentationFormat>Widescreen</PresentationFormat>
  <Paragraphs>43</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Nova</vt:lpstr>
      <vt:lpstr>Calibri</vt:lpstr>
      <vt:lpstr>Century Gothic</vt:lpstr>
      <vt:lpstr>Palatino Linotype</vt:lpstr>
      <vt:lpstr>Wingdings 2</vt:lpstr>
      <vt:lpstr>Presentation on brainstorming</vt:lpstr>
      <vt:lpstr>HTMA – Part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Heme Synthesis</dc:title>
  <dc:creator>Jennifer Savage</dc:creator>
  <cp:lastModifiedBy>Jennifer Savage, ND</cp:lastModifiedBy>
  <cp:revision>141</cp:revision>
  <dcterms:created xsi:type="dcterms:W3CDTF">2020-04-08T10:53:53Z</dcterms:created>
  <dcterms:modified xsi:type="dcterms:W3CDTF">2021-09-24T21:43:56Z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