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9"/>
  </p:notesMasterIdLst>
  <p:sldIdLst>
    <p:sldId id="272" r:id="rId2"/>
    <p:sldId id="294" r:id="rId3"/>
    <p:sldId id="330" r:id="rId4"/>
    <p:sldId id="331" r:id="rId5"/>
    <p:sldId id="339" r:id="rId6"/>
    <p:sldId id="334" r:id="rId7"/>
    <p:sldId id="340" r:id="rId8"/>
    <p:sldId id="341" r:id="rId9"/>
    <p:sldId id="336" r:id="rId10"/>
    <p:sldId id="337" r:id="rId11"/>
    <p:sldId id="335" r:id="rId12"/>
    <p:sldId id="338" r:id="rId13"/>
    <p:sldId id="342" r:id="rId14"/>
    <p:sldId id="343" r:id="rId15"/>
    <p:sldId id="332" r:id="rId16"/>
    <p:sldId id="344" r:id="rId17"/>
    <p:sldId id="33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A300"/>
    <a:srgbClr val="506C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90" autoAdjust="0"/>
    <p:restoredTop sz="82975" autoAdjust="0"/>
  </p:normalViewPr>
  <p:slideViewPr>
    <p:cSldViewPr snapToGrid="0">
      <p:cViewPr varScale="1">
        <p:scale>
          <a:sx n="111" d="100"/>
          <a:sy n="111" d="100"/>
        </p:scale>
        <p:origin x="132" y="15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t>10/1/2021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t>‹#›</a:t>
            </a:fld>
            <a:endParaRPr lang="en-US"/>
          </a:p>
        </p:txBody>
      </p:sp>
    </p:spTree>
    <p:extLst>
      <p:ext uri="{BB962C8B-B14F-4D97-AF65-F5344CB8AC3E}">
        <p14:creationId xmlns:p14="http://schemas.microsoft.com/office/powerpoint/2010/main"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t>1</a:t>
            </a:fld>
            <a:endParaRPr lang="en-US"/>
          </a:p>
        </p:txBody>
      </p:sp>
    </p:spTree>
    <p:extLst>
      <p:ext uri="{BB962C8B-B14F-4D97-AF65-F5344CB8AC3E}">
        <p14:creationId xmlns:p14="http://schemas.microsoft.com/office/powerpoint/2010/main" val="149513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this relate to a blood sodium and potassium?</a:t>
            </a:r>
          </a:p>
          <a:p>
            <a:endParaRPr lang="en-US" dirty="0"/>
          </a:p>
          <a:p>
            <a:r>
              <a:rPr lang="en-US" dirty="0"/>
              <a:t>Will the levels relate to each other?</a:t>
            </a:r>
          </a:p>
        </p:txBody>
      </p:sp>
      <p:sp>
        <p:nvSpPr>
          <p:cNvPr id="4" name="Slide Number Placeholder 3"/>
          <p:cNvSpPr>
            <a:spLocks noGrp="1"/>
          </p:cNvSpPr>
          <p:nvPr>
            <p:ph type="sldNum" sz="quarter" idx="5"/>
          </p:nvPr>
        </p:nvSpPr>
        <p:spPr/>
        <p:txBody>
          <a:bodyPr/>
          <a:lstStyle/>
          <a:p>
            <a:fld id="{893B0CF2-7F87-4E02-A248-870047730F99}" type="slidenum">
              <a:rPr lang="en-US" smtClean="0"/>
              <a:t>5</a:t>
            </a:fld>
            <a:endParaRPr lang="en-US"/>
          </a:p>
        </p:txBody>
      </p:sp>
    </p:spTree>
    <p:extLst>
      <p:ext uri="{BB962C8B-B14F-4D97-AF65-F5344CB8AC3E}">
        <p14:creationId xmlns:p14="http://schemas.microsoft.com/office/powerpoint/2010/main" val="2785136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Fight or flight can be expressed as fear, anxiety, anger and is extreme and determines a dominant emotional expression, i.e. melancholy or quick to anger, very little joy, negative</a:t>
            </a:r>
          </a:p>
          <a:p>
            <a:endParaRPr lang="en-US" dirty="0"/>
          </a:p>
          <a:p>
            <a:r>
              <a:rPr lang="en-US" dirty="0"/>
              <a:t>Internal vs external – physiological stressors are also seen by the body and it is aware it is experiencing stress</a:t>
            </a:r>
          </a:p>
        </p:txBody>
      </p:sp>
      <p:sp>
        <p:nvSpPr>
          <p:cNvPr id="4" name="Slide Number Placeholder 3"/>
          <p:cNvSpPr>
            <a:spLocks noGrp="1"/>
          </p:cNvSpPr>
          <p:nvPr>
            <p:ph type="sldNum" sz="quarter" idx="5"/>
          </p:nvPr>
        </p:nvSpPr>
        <p:spPr/>
        <p:txBody>
          <a:bodyPr/>
          <a:lstStyle/>
          <a:p>
            <a:fld id="{893B0CF2-7F87-4E02-A248-870047730F99}" type="slidenum">
              <a:rPr lang="en-US" smtClean="0"/>
              <a:t>11</a:t>
            </a:fld>
            <a:endParaRPr lang="en-US"/>
          </a:p>
        </p:txBody>
      </p:sp>
    </p:spTree>
    <p:extLst>
      <p:ext uri="{BB962C8B-B14F-4D97-AF65-F5344CB8AC3E}">
        <p14:creationId xmlns:p14="http://schemas.microsoft.com/office/powerpoint/2010/main" val="3780878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Aldosterone is more of an acute inflammatory hormone so we can deduce that this is associated with acute inflammation in the body </a:t>
            </a:r>
          </a:p>
        </p:txBody>
      </p:sp>
      <p:sp>
        <p:nvSpPr>
          <p:cNvPr id="4" name="Slide Number Placeholder 3"/>
          <p:cNvSpPr>
            <a:spLocks noGrp="1"/>
          </p:cNvSpPr>
          <p:nvPr>
            <p:ph type="sldNum" sz="quarter" idx="5"/>
          </p:nvPr>
        </p:nvSpPr>
        <p:spPr/>
        <p:txBody>
          <a:bodyPr/>
          <a:lstStyle/>
          <a:p>
            <a:fld id="{893B0CF2-7F87-4E02-A248-870047730F99}" type="slidenum">
              <a:rPr lang="en-US" smtClean="0"/>
              <a:t>12</a:t>
            </a:fld>
            <a:endParaRPr lang="en-US"/>
          </a:p>
        </p:txBody>
      </p:sp>
    </p:spTree>
    <p:extLst>
      <p:ext uri="{BB962C8B-B14F-4D97-AF65-F5344CB8AC3E}">
        <p14:creationId xmlns:p14="http://schemas.microsoft.com/office/powerpoint/2010/main" val="1097180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Aldosterone is more of an acute inflammatory hormone so we can deduce that this is associated with acute inflammation in the body </a:t>
            </a:r>
          </a:p>
        </p:txBody>
      </p:sp>
      <p:sp>
        <p:nvSpPr>
          <p:cNvPr id="4" name="Slide Number Placeholder 3"/>
          <p:cNvSpPr>
            <a:spLocks noGrp="1"/>
          </p:cNvSpPr>
          <p:nvPr>
            <p:ph type="sldNum" sz="quarter" idx="5"/>
          </p:nvPr>
        </p:nvSpPr>
        <p:spPr/>
        <p:txBody>
          <a:bodyPr/>
          <a:lstStyle/>
          <a:p>
            <a:fld id="{893B0CF2-7F87-4E02-A248-870047730F99}" type="slidenum">
              <a:rPr lang="en-US" smtClean="0"/>
              <a:t>13</a:t>
            </a:fld>
            <a:endParaRPr lang="en-US"/>
          </a:p>
        </p:txBody>
      </p:sp>
    </p:spTree>
    <p:extLst>
      <p:ext uri="{BB962C8B-B14F-4D97-AF65-F5344CB8AC3E}">
        <p14:creationId xmlns:p14="http://schemas.microsoft.com/office/powerpoint/2010/main" val="2254909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Aldosterone is more of an acute inflammatory hormone so we can deduce that this is associated with acute inflammation in the body </a:t>
            </a:r>
          </a:p>
        </p:txBody>
      </p:sp>
      <p:sp>
        <p:nvSpPr>
          <p:cNvPr id="4" name="Slide Number Placeholder 3"/>
          <p:cNvSpPr>
            <a:spLocks noGrp="1"/>
          </p:cNvSpPr>
          <p:nvPr>
            <p:ph type="sldNum" sz="quarter" idx="5"/>
          </p:nvPr>
        </p:nvSpPr>
        <p:spPr/>
        <p:txBody>
          <a:bodyPr/>
          <a:lstStyle/>
          <a:p>
            <a:fld id="{893B0CF2-7F87-4E02-A248-870047730F99}" type="slidenum">
              <a:rPr lang="en-US" smtClean="0"/>
              <a:t>14</a:t>
            </a:fld>
            <a:endParaRPr lang="en-US"/>
          </a:p>
        </p:txBody>
      </p:sp>
    </p:spTree>
    <p:extLst>
      <p:ext uri="{BB962C8B-B14F-4D97-AF65-F5344CB8AC3E}">
        <p14:creationId xmlns:p14="http://schemas.microsoft.com/office/powerpoint/2010/main" val="2271792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2 courses out there that teach this but I would say that iodine determination can ONLY be determined by elevations over 15 when using T3. Less than 9 calls into fact that T3 is low and then other factors become involved such as liver health.</a:t>
            </a:r>
          </a:p>
          <a:p>
            <a:endParaRPr lang="en-US" dirty="0"/>
          </a:p>
          <a:p>
            <a:r>
              <a:rPr lang="en-US" dirty="0"/>
              <a:t>Mathematically, you would need to have a good level of T3 and lowish rT3 to be able to determine this ratio and many people do not have these levels in a functional range.</a:t>
            </a:r>
          </a:p>
          <a:p>
            <a:endParaRPr lang="en-US" dirty="0"/>
          </a:p>
          <a:p>
            <a:r>
              <a:rPr lang="en-US" dirty="0"/>
              <a:t>You could also use the levels illustrated of fT3 and fT4 with rT3 as a pattern of iodine need.</a:t>
            </a:r>
          </a:p>
        </p:txBody>
      </p:sp>
      <p:sp>
        <p:nvSpPr>
          <p:cNvPr id="4" name="Slide Number Placeholder 3"/>
          <p:cNvSpPr>
            <a:spLocks noGrp="1"/>
          </p:cNvSpPr>
          <p:nvPr>
            <p:ph type="sldNum" sz="quarter" idx="5"/>
          </p:nvPr>
        </p:nvSpPr>
        <p:spPr/>
        <p:txBody>
          <a:bodyPr/>
          <a:lstStyle/>
          <a:p>
            <a:fld id="{893B0CF2-7F87-4E02-A248-870047730F99}" type="slidenum">
              <a:rPr lang="en-US" smtClean="0"/>
              <a:t>17</a:t>
            </a:fld>
            <a:endParaRPr lang="en-US"/>
          </a:p>
        </p:txBody>
      </p:sp>
    </p:spTree>
    <p:extLst>
      <p:ext uri="{BB962C8B-B14F-4D97-AF65-F5344CB8AC3E}">
        <p14:creationId xmlns:p14="http://schemas.microsoft.com/office/powerpoint/2010/main" val="2210439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1A1D30-C0A0-4124-A783-34D9F15FA0FE}" type="datetime1">
              <a:rPr lang="en-US" smtClean="0"/>
              <a:t>10/1/2021</a:t>
            </a:fld>
            <a:endParaRPr lang="en-US"/>
          </a:p>
        </p:txBody>
      </p:sp>
      <p:sp>
        <p:nvSpPr>
          <p:cNvPr id="19" name="Footer Placeholder 18"/>
          <p:cNvSpPr>
            <a:spLocks noGrp="1"/>
          </p:cNvSpPr>
          <p:nvPr>
            <p:ph type="ftr" sz="quarter" idx="11"/>
          </p:nvPr>
        </p:nvSpPr>
        <p:spPr/>
        <p:txBody>
          <a:bodyPr/>
          <a:lstStyle/>
          <a:p>
            <a:r>
              <a:rPr lang="en-US" dirty="0"/>
              <a:t>Add a footer</a:t>
            </a:r>
          </a:p>
        </p:txBody>
      </p:sp>
      <p:sp>
        <p:nvSpPr>
          <p:cNvPr id="27" name="Slide Number Placeholder 2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t>10/1/2021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48168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t>10/1/2021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5319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t>10/1/2021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0901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t>10/1/2021</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25018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t>10/1/2021</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07181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t>10/1/2021</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5288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t>10/1/2021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99192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t>10/1/2021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t>‹#›</a:t>
            </a:fld>
            <a:endParaRPr lang="en-US"/>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val="251962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t>10/1/2021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87777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t>10/1/2021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36975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10/1/2021</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traceelements.com/EducationalResources/NewsLetter.aspx" TargetMode="External"/><Relationship Id="rId2" Type="http://schemas.openxmlformats.org/officeDocument/2006/relationships/hyperlink" Target="https://traceelements.com/EducationalResources/PublishedArticles.aspx" TargetMode="External"/><Relationship Id="rId1" Type="http://schemas.openxmlformats.org/officeDocument/2006/relationships/slideLayout" Target="../slideLayouts/slideLayout2.xml"/><Relationship Id="rId4" Type="http://schemas.openxmlformats.org/officeDocument/2006/relationships/hyperlink" Target="https://arltma.com/newsletter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983992" y="3200407"/>
            <a:ext cx="8222155" cy="704843"/>
          </a:xfrm>
        </p:spPr>
        <p:txBody>
          <a:bodyPr>
            <a:noAutofit/>
          </a:bodyPr>
          <a:lstStyle/>
          <a:p>
            <a:pPr>
              <a:lnSpc>
                <a:spcPct val="150000"/>
              </a:lnSpc>
            </a:pPr>
            <a:r>
              <a:rPr lang="en-US" sz="3600" b="0" dirty="0">
                <a:solidFill>
                  <a:schemeClr val="accent6">
                    <a:lumMod val="75000"/>
                  </a:schemeClr>
                </a:solidFill>
                <a:latin typeface="Arial Nova" panose="020B0504020202020204" pitchFamily="34" charset="0"/>
              </a:rPr>
              <a:t>HTMA – Part 4</a:t>
            </a:r>
          </a:p>
        </p:txBody>
      </p:sp>
    </p:spTree>
    <p:extLst>
      <p:ext uri="{BB962C8B-B14F-4D97-AF65-F5344CB8AC3E}">
        <p14:creationId xmlns:p14="http://schemas.microsoft.com/office/powerpoint/2010/main" val="354962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874728"/>
            <a:ext cx="8609229" cy="3108543"/>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There are a few resources to use to learn about HTMA and I encourage you to find each one.</a:t>
            </a:r>
          </a:p>
          <a:p>
            <a:pPr algn="ctr"/>
            <a:endParaRPr lang="en-US" sz="2800" dirty="0">
              <a:solidFill>
                <a:schemeClr val="accent3">
                  <a:lumMod val="75000"/>
                </a:schemeClr>
              </a:solidFill>
            </a:endParaRPr>
          </a:p>
          <a:p>
            <a:pPr algn="ctr"/>
            <a:r>
              <a:rPr lang="en-US" sz="2800" dirty="0">
                <a:solidFill>
                  <a:schemeClr val="accent3">
                    <a:lumMod val="75000"/>
                  </a:schemeClr>
                </a:solidFill>
              </a:rPr>
              <a:t>What I am teaching is merely the basics of minerals and patterns, but also, and most important, applying this knowledge through the functional wellness concepts that are taught here in the Mentorship.</a:t>
            </a:r>
            <a:endParaRPr lang="en-US" sz="2800" dirty="0">
              <a:solidFill>
                <a:srgbClr val="506C1E"/>
              </a:solidFill>
            </a:endParaRPr>
          </a:p>
        </p:txBody>
      </p:sp>
    </p:spTree>
    <p:extLst>
      <p:ext uri="{BB962C8B-B14F-4D97-AF65-F5344CB8AC3E}">
        <p14:creationId xmlns:p14="http://schemas.microsoft.com/office/powerpoint/2010/main" val="827260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228397"/>
            <a:ext cx="8609229" cy="3908762"/>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Easy Resources to Support Learning</a:t>
            </a:r>
          </a:p>
          <a:p>
            <a:endParaRPr lang="en-US" sz="2800" dirty="0">
              <a:solidFill>
                <a:schemeClr val="accent3">
                  <a:lumMod val="75000"/>
                </a:schemeClr>
              </a:solidFill>
            </a:endParaRPr>
          </a:p>
          <a:p>
            <a:r>
              <a:rPr lang="en-US" sz="2400" dirty="0">
                <a:solidFill>
                  <a:schemeClr val="accent3">
                    <a:lumMod val="75000"/>
                  </a:schemeClr>
                </a:solidFill>
                <a:hlinkClick r:id="rId2"/>
              </a:rPr>
              <a:t>https://traceelements.com/EducationalResources/PublishedArticles.aspx</a:t>
            </a:r>
            <a:endParaRPr lang="en-US" sz="2400" dirty="0">
              <a:solidFill>
                <a:schemeClr val="accent3">
                  <a:lumMod val="75000"/>
                </a:schemeClr>
              </a:solidFill>
            </a:endParaRPr>
          </a:p>
          <a:p>
            <a:endParaRPr lang="en-US" sz="2400" dirty="0">
              <a:solidFill>
                <a:schemeClr val="accent3">
                  <a:lumMod val="75000"/>
                </a:schemeClr>
              </a:solidFill>
            </a:endParaRPr>
          </a:p>
          <a:p>
            <a:r>
              <a:rPr lang="en-US" sz="2400" dirty="0">
                <a:solidFill>
                  <a:schemeClr val="accent3">
                    <a:lumMod val="75000"/>
                  </a:schemeClr>
                </a:solidFill>
                <a:hlinkClick r:id="rId3"/>
              </a:rPr>
              <a:t>https://traceelements.com/EducationalResources/NewsLetter.aspx</a:t>
            </a:r>
            <a:endParaRPr lang="en-US" sz="2400" dirty="0">
              <a:solidFill>
                <a:schemeClr val="accent3">
                  <a:lumMod val="75000"/>
                </a:schemeClr>
              </a:solidFill>
            </a:endParaRPr>
          </a:p>
          <a:p>
            <a:endParaRPr lang="en-US" sz="2400" dirty="0">
              <a:solidFill>
                <a:schemeClr val="accent3">
                  <a:lumMod val="75000"/>
                </a:schemeClr>
              </a:solidFill>
            </a:endParaRPr>
          </a:p>
          <a:p>
            <a:r>
              <a:rPr lang="en-US" sz="2400" dirty="0">
                <a:solidFill>
                  <a:schemeClr val="accent3">
                    <a:lumMod val="75000"/>
                  </a:schemeClr>
                </a:solidFill>
                <a:hlinkClick r:id="rId4"/>
              </a:rPr>
              <a:t>https://arltma.com/newsletters/</a:t>
            </a:r>
            <a:endParaRPr lang="en-US" sz="2400" dirty="0">
              <a:solidFill>
                <a:schemeClr val="accent3">
                  <a:lumMod val="75000"/>
                </a:schemeClr>
              </a:solidFill>
            </a:endParaRPr>
          </a:p>
          <a:p>
            <a:endParaRPr lang="en-US" sz="2400" dirty="0">
              <a:solidFill>
                <a:schemeClr val="accent3">
                  <a:lumMod val="75000"/>
                </a:schemeClr>
              </a:solidFill>
            </a:endParaRPr>
          </a:p>
        </p:txBody>
      </p:sp>
    </p:spTree>
    <p:extLst>
      <p:ext uri="{BB962C8B-B14F-4D97-AF65-F5344CB8AC3E}">
        <p14:creationId xmlns:p14="http://schemas.microsoft.com/office/powerpoint/2010/main" val="4068377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228397"/>
            <a:ext cx="8609229" cy="1754326"/>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The Ratios</a:t>
            </a:r>
          </a:p>
          <a:p>
            <a:endParaRPr lang="en-US" sz="2800" dirty="0">
              <a:solidFill>
                <a:schemeClr val="accent3">
                  <a:lumMod val="75000"/>
                </a:schemeClr>
              </a:solidFill>
            </a:endParaRPr>
          </a:p>
          <a:p>
            <a:r>
              <a:rPr lang="en-US" sz="2800" dirty="0">
                <a:solidFill>
                  <a:schemeClr val="accent3">
                    <a:lumMod val="75000"/>
                  </a:schemeClr>
                </a:solidFill>
              </a:rPr>
              <a:t>What is considered the most important ratio?</a:t>
            </a:r>
          </a:p>
          <a:p>
            <a:endParaRPr lang="en-US" sz="2400" dirty="0">
              <a:solidFill>
                <a:schemeClr val="accent3">
                  <a:lumMod val="75000"/>
                </a:schemeClr>
              </a:solidFill>
            </a:endParaRPr>
          </a:p>
        </p:txBody>
      </p:sp>
    </p:spTree>
    <p:extLst>
      <p:ext uri="{BB962C8B-B14F-4D97-AF65-F5344CB8AC3E}">
        <p14:creationId xmlns:p14="http://schemas.microsoft.com/office/powerpoint/2010/main" val="8412365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733245" y="969604"/>
            <a:ext cx="10946920" cy="5262979"/>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The sodium/potassium ratio.</a:t>
            </a:r>
          </a:p>
          <a:p>
            <a:r>
              <a:rPr lang="en-US" sz="2800" dirty="0">
                <a:solidFill>
                  <a:schemeClr val="accent3">
                    <a:lumMod val="75000"/>
                  </a:schemeClr>
                </a:solidFill>
              </a:rPr>
              <a:t> </a:t>
            </a:r>
            <a:endParaRPr lang="en-US" sz="2400" dirty="0">
              <a:solidFill>
                <a:schemeClr val="accent3">
                  <a:lumMod val="75000"/>
                </a:schemeClr>
              </a:solidFill>
              <a:latin typeface="+mj-lt"/>
            </a:endParaRPr>
          </a:p>
          <a:p>
            <a:r>
              <a:rPr lang="en-US" sz="2000" dirty="0">
                <a:solidFill>
                  <a:schemeClr val="accent3">
                    <a:lumMod val="75000"/>
                  </a:schemeClr>
                </a:solidFill>
                <a:latin typeface="+mj-lt"/>
              </a:rPr>
              <a:t>We know that the hair sodium level is a marker for how aldosterone (a mineralocorticoid hormone) is working in your body. </a:t>
            </a:r>
          </a:p>
          <a:p>
            <a:endParaRPr lang="en-US" sz="2000" dirty="0">
              <a:solidFill>
                <a:schemeClr val="accent3">
                  <a:lumMod val="75000"/>
                </a:schemeClr>
              </a:solidFill>
              <a:latin typeface="+mj-lt"/>
            </a:endParaRPr>
          </a:p>
          <a:p>
            <a:r>
              <a:rPr lang="en-US" sz="2000" dirty="0">
                <a:solidFill>
                  <a:schemeClr val="accent3">
                    <a:lumMod val="75000"/>
                  </a:schemeClr>
                </a:solidFill>
                <a:latin typeface="+mj-lt"/>
              </a:rPr>
              <a:t>The hair potassium level is a marker for how the glucocorticoid hormones are working – specifically cortisol. </a:t>
            </a:r>
          </a:p>
          <a:p>
            <a:endParaRPr lang="en-US" sz="2000" dirty="0">
              <a:solidFill>
                <a:schemeClr val="accent3">
                  <a:lumMod val="75000"/>
                </a:schemeClr>
              </a:solidFill>
              <a:latin typeface="+mj-lt"/>
            </a:endParaRPr>
          </a:p>
          <a:p>
            <a:r>
              <a:rPr lang="en-US" sz="2000" dirty="0">
                <a:solidFill>
                  <a:schemeClr val="accent3">
                    <a:lumMod val="75000"/>
                  </a:schemeClr>
                </a:solidFill>
                <a:latin typeface="+mj-lt"/>
              </a:rPr>
              <a:t>So when we look at the sodium/potassium ratio what we’re really looking at is the balance of the mineralocorticoid hormones (aldosterone) to the glucocorticoid hormones (cortisol).</a:t>
            </a:r>
          </a:p>
          <a:p>
            <a:endParaRPr lang="en-US" sz="2000" dirty="0">
              <a:solidFill>
                <a:schemeClr val="accent3">
                  <a:lumMod val="75000"/>
                </a:schemeClr>
              </a:solidFill>
              <a:latin typeface="+mj-lt"/>
            </a:endParaRPr>
          </a:p>
          <a:p>
            <a:r>
              <a:rPr lang="en-US" sz="2000" dirty="0">
                <a:solidFill>
                  <a:schemeClr val="accent3">
                    <a:lumMod val="75000"/>
                  </a:schemeClr>
                </a:solidFill>
                <a:latin typeface="+mj-lt"/>
              </a:rPr>
              <a:t>For instance, if your sodium/potassium ratio is high it means you have more aldosterone relative to cortisol. Aldosterone is more of an acute inflammatory hormone so we can deduce that this is associated with acute inflammation in the body and even certain emotions like anger.</a:t>
            </a:r>
          </a:p>
        </p:txBody>
      </p:sp>
    </p:spTree>
    <p:extLst>
      <p:ext uri="{BB962C8B-B14F-4D97-AF65-F5344CB8AC3E}">
        <p14:creationId xmlns:p14="http://schemas.microsoft.com/office/powerpoint/2010/main" val="21940237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337094" y="728065"/>
            <a:ext cx="10377577" cy="6370975"/>
          </a:xfrm>
          <a:prstGeom prst="rect">
            <a:avLst/>
          </a:prstGeom>
          <a:noFill/>
          <a:ln>
            <a:solidFill>
              <a:schemeClr val="bg1"/>
            </a:solidFill>
          </a:ln>
        </p:spPr>
        <p:txBody>
          <a:bodyPr wrap="square" rtlCol="0">
            <a:spAutoFit/>
          </a:bodyPr>
          <a:lstStyle/>
          <a:p>
            <a:pPr algn="l">
              <a:lnSpc>
                <a:spcPct val="150000"/>
              </a:lnSpc>
              <a:buFont typeface="Arial" panose="020B0604020202020204" pitchFamily="34" charset="0"/>
              <a:buChar char="•"/>
            </a:pPr>
            <a:r>
              <a:rPr lang="en-US" dirty="0">
                <a:effectLst/>
                <a:latin typeface="+mj-lt"/>
              </a:rPr>
              <a:t>Sodium/Potassium - Vitality, Adrenals, and Life/Death Ratio or “Our Stress Response”</a:t>
            </a:r>
          </a:p>
          <a:p>
            <a:pPr algn="l">
              <a:lnSpc>
                <a:spcPct val="150000"/>
              </a:lnSpc>
            </a:pPr>
            <a:endParaRPr lang="en-US" dirty="0">
              <a:effectLst/>
              <a:latin typeface="+mj-lt"/>
            </a:endParaRPr>
          </a:p>
          <a:p>
            <a:pPr marL="742950" lvl="1" indent="-285750" algn="l">
              <a:lnSpc>
                <a:spcPct val="150000"/>
              </a:lnSpc>
              <a:buFont typeface="Arial" panose="020B0604020202020204" pitchFamily="34" charset="0"/>
              <a:buChar char="•"/>
            </a:pPr>
            <a:r>
              <a:rPr lang="en-US" dirty="0">
                <a:effectLst/>
                <a:latin typeface="+mj-lt"/>
              </a:rPr>
              <a:t>The sodium/potassium ratio is considered the most important ratio on the test. If there are numerous imbalances on the mineral analysis, it is best to focus on correcting this one first. These minerals help us understand the adrenals and kidneys and are affected by stress, inflammation and an anti-inflammatory response as well.</a:t>
            </a:r>
          </a:p>
          <a:p>
            <a:pPr lvl="1" algn="l">
              <a:lnSpc>
                <a:spcPct val="150000"/>
              </a:lnSpc>
            </a:pPr>
            <a:endParaRPr lang="en-US" dirty="0">
              <a:effectLst/>
              <a:latin typeface="+mj-lt"/>
            </a:endParaRPr>
          </a:p>
          <a:p>
            <a:pPr marL="742950" lvl="1" indent="-285750" algn="l">
              <a:lnSpc>
                <a:spcPct val="150000"/>
              </a:lnSpc>
              <a:buFont typeface="Arial" panose="020B0604020202020204" pitchFamily="34" charset="0"/>
              <a:buChar char="•"/>
            </a:pPr>
            <a:r>
              <a:rPr lang="en-US" dirty="0">
                <a:effectLst/>
                <a:latin typeface="+mj-lt"/>
              </a:rPr>
              <a:t>This is the single most important ratio to assess the immune system. When it is low it is called an inversion. The low ratio indicates immune system weakness. It also indi­cates chronic adrenal weakness, fatigue and tissue catabolism. A loss of potassium from damaged cells causes the higher potassium reading in relation to sodium.</a:t>
            </a:r>
          </a:p>
          <a:p>
            <a:pPr marL="742950" lvl="1" indent="-285750" algn="l">
              <a:lnSpc>
                <a:spcPct val="150000"/>
              </a:lnSpc>
              <a:buFont typeface="Arial" panose="020B0604020202020204" pitchFamily="34" charset="0"/>
              <a:buChar char="•"/>
            </a:pPr>
            <a:endParaRPr lang="en-US" dirty="0">
              <a:effectLst/>
              <a:latin typeface="+mj-lt"/>
            </a:endParaRPr>
          </a:p>
          <a:p>
            <a:pPr marL="742950" lvl="1" indent="-285750" algn="l">
              <a:lnSpc>
                <a:spcPct val="150000"/>
              </a:lnSpc>
              <a:buFont typeface="Arial" panose="020B0604020202020204" pitchFamily="34" charset="0"/>
              <a:buChar char="•"/>
            </a:pPr>
            <a:r>
              <a:rPr lang="en-US" sz="2000" b="1" dirty="0">
                <a:solidFill>
                  <a:schemeClr val="accent3">
                    <a:lumMod val="75000"/>
                  </a:schemeClr>
                </a:solidFill>
                <a:latin typeface="+mj-lt"/>
              </a:rPr>
              <a:t>The Na/K shows us our overall vitality, adrenal health, liver and kidney function, digestion, and how our body is reacting to stress.</a:t>
            </a:r>
          </a:p>
          <a:p>
            <a:endParaRPr lang="en-US" sz="2400" dirty="0">
              <a:solidFill>
                <a:schemeClr val="accent3">
                  <a:lumMod val="75000"/>
                </a:schemeClr>
              </a:solidFill>
            </a:endParaRPr>
          </a:p>
        </p:txBody>
      </p:sp>
    </p:spTree>
    <p:extLst>
      <p:ext uri="{BB962C8B-B14F-4D97-AF65-F5344CB8AC3E}">
        <p14:creationId xmlns:p14="http://schemas.microsoft.com/office/powerpoint/2010/main" val="19040346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095554" y="1357793"/>
            <a:ext cx="10377577" cy="3787255"/>
          </a:xfrm>
          <a:prstGeom prst="rect">
            <a:avLst/>
          </a:prstGeom>
          <a:noFill/>
          <a:ln>
            <a:solidFill>
              <a:schemeClr val="bg1"/>
            </a:solidFill>
          </a:ln>
        </p:spPr>
        <p:txBody>
          <a:bodyPr wrap="square" rtlCol="0">
            <a:spAutoFit/>
          </a:bodyPr>
          <a:lstStyle/>
          <a:p>
            <a:pPr algn="l">
              <a:lnSpc>
                <a:spcPct val="150000"/>
              </a:lnSpc>
            </a:pPr>
            <a:r>
              <a:rPr lang="en-US" dirty="0">
                <a:effectLst/>
                <a:latin typeface="+mj-lt"/>
              </a:rPr>
              <a:t>A high Na/k ratio shows a possibility of:   </a:t>
            </a:r>
          </a:p>
          <a:p>
            <a:pPr marL="285750" indent="-285750" algn="l">
              <a:lnSpc>
                <a:spcPct val="150000"/>
              </a:lnSpc>
              <a:buFontTx/>
              <a:buChar char="-"/>
            </a:pPr>
            <a:r>
              <a:rPr lang="en-US" dirty="0">
                <a:effectLst/>
                <a:latin typeface="+mj-lt"/>
              </a:rPr>
              <a:t>inflammation    </a:t>
            </a:r>
          </a:p>
          <a:p>
            <a:pPr marL="285750" indent="-285750" algn="l">
              <a:lnSpc>
                <a:spcPct val="150000"/>
              </a:lnSpc>
              <a:buFontTx/>
              <a:buChar char="-"/>
            </a:pPr>
            <a:r>
              <a:rPr lang="en-US" dirty="0">
                <a:effectLst/>
                <a:latin typeface="+mj-lt"/>
              </a:rPr>
              <a:t>- adrenal imbalance (usually an acute stress situation, and the beginning stages of adrenal fatigue)    </a:t>
            </a:r>
          </a:p>
          <a:p>
            <a:pPr marL="285750" indent="-285750" algn="l">
              <a:lnSpc>
                <a:spcPct val="150000"/>
              </a:lnSpc>
              <a:buFontTx/>
              <a:buChar char="-"/>
            </a:pPr>
            <a:r>
              <a:rPr lang="en-US" dirty="0">
                <a:effectLst/>
                <a:latin typeface="+mj-lt"/>
              </a:rPr>
              <a:t>- asthma    </a:t>
            </a:r>
          </a:p>
          <a:p>
            <a:pPr marL="285750" indent="-285750" algn="l">
              <a:lnSpc>
                <a:spcPct val="150000"/>
              </a:lnSpc>
              <a:buFontTx/>
              <a:buChar char="-"/>
            </a:pPr>
            <a:r>
              <a:rPr lang="en-US" dirty="0">
                <a:effectLst/>
                <a:latin typeface="+mj-lt"/>
              </a:rPr>
              <a:t>- allergies    </a:t>
            </a:r>
          </a:p>
          <a:p>
            <a:pPr marL="285750" indent="-285750" algn="l">
              <a:lnSpc>
                <a:spcPct val="150000"/>
              </a:lnSpc>
              <a:buFontTx/>
              <a:buChar char="-"/>
            </a:pPr>
            <a:r>
              <a:rPr lang="en-US" dirty="0">
                <a:effectLst/>
                <a:latin typeface="+mj-lt"/>
              </a:rPr>
              <a:t>- More common with fast oxidizers    </a:t>
            </a:r>
          </a:p>
          <a:p>
            <a:pPr marL="285750" indent="-285750" algn="l">
              <a:lnSpc>
                <a:spcPct val="150000"/>
              </a:lnSpc>
              <a:buFontTx/>
              <a:buChar char="-"/>
            </a:pPr>
            <a:r>
              <a:rPr lang="en-US" dirty="0">
                <a:effectLst/>
                <a:latin typeface="+mj-lt"/>
              </a:rPr>
              <a:t>- kidney and liver stress    </a:t>
            </a:r>
          </a:p>
          <a:p>
            <a:pPr marL="285750" indent="-285750" algn="l">
              <a:lnSpc>
                <a:spcPct val="150000"/>
              </a:lnSpc>
              <a:buFontTx/>
              <a:buChar char="-"/>
            </a:pPr>
            <a:r>
              <a:rPr lang="en-US" dirty="0">
                <a:effectLst/>
                <a:latin typeface="+mj-lt"/>
              </a:rPr>
              <a:t>- A high sodium/potassium ratio is considered preferable to a low sodium/potassium ratio.</a:t>
            </a:r>
            <a:endParaRPr lang="en-US" sz="2400" dirty="0">
              <a:solidFill>
                <a:schemeClr val="accent3">
                  <a:lumMod val="75000"/>
                </a:schemeClr>
              </a:solidFill>
            </a:endParaRPr>
          </a:p>
        </p:txBody>
      </p:sp>
    </p:spTree>
    <p:extLst>
      <p:ext uri="{BB962C8B-B14F-4D97-AF65-F5344CB8AC3E}">
        <p14:creationId xmlns:p14="http://schemas.microsoft.com/office/powerpoint/2010/main" val="40817334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095554" y="1357793"/>
            <a:ext cx="10377577" cy="4618252"/>
          </a:xfrm>
          <a:prstGeom prst="rect">
            <a:avLst/>
          </a:prstGeom>
          <a:noFill/>
          <a:ln>
            <a:solidFill>
              <a:schemeClr val="bg1"/>
            </a:solidFill>
          </a:ln>
        </p:spPr>
        <p:txBody>
          <a:bodyPr wrap="square" rtlCol="0">
            <a:spAutoFit/>
          </a:bodyPr>
          <a:lstStyle/>
          <a:p>
            <a:pPr algn="l">
              <a:lnSpc>
                <a:spcPct val="150000"/>
              </a:lnSpc>
            </a:pPr>
            <a:r>
              <a:rPr lang="en-US" dirty="0">
                <a:effectLst/>
                <a:latin typeface="+mj-lt"/>
              </a:rPr>
              <a:t>A low Na/K ratio shows a possibility of:    </a:t>
            </a:r>
          </a:p>
          <a:p>
            <a:pPr marL="285750" indent="-285750" algn="l">
              <a:lnSpc>
                <a:spcPct val="150000"/>
              </a:lnSpc>
              <a:buFontTx/>
              <a:buChar char="-"/>
            </a:pPr>
            <a:r>
              <a:rPr lang="en-US" dirty="0">
                <a:effectLst/>
                <a:latin typeface="+mj-lt"/>
              </a:rPr>
              <a:t>kidney and liver dysfunction    </a:t>
            </a:r>
          </a:p>
          <a:p>
            <a:pPr marL="285750" indent="-285750" algn="l">
              <a:lnSpc>
                <a:spcPct val="150000"/>
              </a:lnSpc>
              <a:buFontTx/>
              <a:buChar char="-"/>
            </a:pPr>
            <a:r>
              <a:rPr lang="en-US" dirty="0">
                <a:effectLst/>
                <a:latin typeface="+mj-lt"/>
              </a:rPr>
              <a:t>- allergies    </a:t>
            </a:r>
          </a:p>
          <a:p>
            <a:pPr marL="285750" indent="-285750" algn="l">
              <a:lnSpc>
                <a:spcPct val="150000"/>
              </a:lnSpc>
              <a:buFontTx/>
              <a:buChar char="-"/>
            </a:pPr>
            <a:r>
              <a:rPr lang="en-US" dirty="0">
                <a:effectLst/>
                <a:latin typeface="+mj-lt"/>
              </a:rPr>
              <a:t>- arthritis    </a:t>
            </a:r>
          </a:p>
          <a:p>
            <a:pPr marL="285750" indent="-285750" algn="l">
              <a:lnSpc>
                <a:spcPct val="150000"/>
              </a:lnSpc>
              <a:buFontTx/>
              <a:buChar char="-"/>
            </a:pPr>
            <a:r>
              <a:rPr lang="en-US" dirty="0">
                <a:effectLst/>
                <a:latin typeface="+mj-lt"/>
              </a:rPr>
              <a:t>- tissue breakdown    </a:t>
            </a:r>
          </a:p>
          <a:p>
            <a:pPr marL="285750" indent="-285750" algn="l">
              <a:lnSpc>
                <a:spcPct val="150000"/>
              </a:lnSpc>
              <a:buFontTx/>
              <a:buChar char="-"/>
            </a:pPr>
            <a:r>
              <a:rPr lang="en-US" dirty="0">
                <a:effectLst/>
                <a:latin typeface="+mj-lt"/>
              </a:rPr>
              <a:t>- low immune system    </a:t>
            </a:r>
          </a:p>
          <a:p>
            <a:pPr marL="285750" indent="-285750" algn="l">
              <a:lnSpc>
                <a:spcPct val="150000"/>
              </a:lnSpc>
              <a:buFontTx/>
              <a:buChar char="-"/>
            </a:pPr>
            <a:r>
              <a:rPr lang="en-US" dirty="0">
                <a:effectLst/>
                <a:latin typeface="+mj-lt"/>
              </a:rPr>
              <a:t>- adrenal exhaustion/burnout (usually because of chronic stress)    </a:t>
            </a:r>
          </a:p>
          <a:p>
            <a:pPr marL="285750" indent="-285750" algn="l">
              <a:lnSpc>
                <a:spcPct val="150000"/>
              </a:lnSpc>
              <a:buFontTx/>
              <a:buChar char="-"/>
            </a:pPr>
            <a:r>
              <a:rPr lang="en-US" dirty="0">
                <a:effectLst/>
                <a:latin typeface="+mj-lt"/>
              </a:rPr>
              <a:t>- digestive problems (especially deficiency of hydrochloric acid) </a:t>
            </a:r>
          </a:p>
          <a:p>
            <a:pPr marL="285750" indent="-285750" algn="l">
              <a:lnSpc>
                <a:spcPct val="150000"/>
              </a:lnSpc>
              <a:buFontTx/>
              <a:buChar char="-"/>
            </a:pPr>
            <a:r>
              <a:rPr lang="en-US" dirty="0">
                <a:effectLst/>
                <a:latin typeface="+mj-lt"/>
              </a:rPr>
              <a:t>- Very common in slow oxidizers    </a:t>
            </a:r>
          </a:p>
          <a:p>
            <a:pPr marL="285750" indent="-285750" algn="l">
              <a:lnSpc>
                <a:spcPct val="150000"/>
              </a:lnSpc>
              <a:buFontTx/>
              <a:buChar char="-"/>
            </a:pPr>
            <a:r>
              <a:rPr lang="en-US" dirty="0">
                <a:effectLst/>
                <a:latin typeface="+mj-lt"/>
              </a:rPr>
              <a:t>- Low </a:t>
            </a:r>
            <a:r>
              <a:rPr lang="en-US" dirty="0" err="1">
                <a:effectLst/>
                <a:latin typeface="+mj-lt"/>
              </a:rPr>
              <a:t>na</a:t>
            </a:r>
            <a:r>
              <a:rPr lang="en-US" dirty="0">
                <a:effectLst/>
                <a:latin typeface="+mj-lt"/>
              </a:rPr>
              <a:t>/k ratios that are hard to budge can be due to a history of trauma. Child abuse victims tend to have very low </a:t>
            </a:r>
            <a:r>
              <a:rPr lang="en-US" dirty="0" err="1">
                <a:effectLst/>
                <a:latin typeface="+mj-lt"/>
              </a:rPr>
              <a:t>na</a:t>
            </a:r>
            <a:r>
              <a:rPr lang="en-US" dirty="0">
                <a:effectLst/>
                <a:latin typeface="+mj-lt"/>
              </a:rPr>
              <a:t>/k ratios</a:t>
            </a:r>
            <a:endParaRPr lang="en-US" sz="2400" dirty="0">
              <a:solidFill>
                <a:schemeClr val="accent3">
                  <a:lumMod val="75000"/>
                </a:schemeClr>
              </a:solidFill>
            </a:endParaRPr>
          </a:p>
        </p:txBody>
      </p:sp>
    </p:spTree>
    <p:extLst>
      <p:ext uri="{BB962C8B-B14F-4D97-AF65-F5344CB8AC3E}">
        <p14:creationId xmlns:p14="http://schemas.microsoft.com/office/powerpoint/2010/main" val="23194497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337094" y="728065"/>
            <a:ext cx="10377577" cy="6324808"/>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The Ratios</a:t>
            </a:r>
          </a:p>
          <a:p>
            <a:r>
              <a:rPr lang="en-US" sz="2800" dirty="0">
                <a:solidFill>
                  <a:schemeClr val="accent3">
                    <a:lumMod val="75000"/>
                  </a:schemeClr>
                </a:solidFill>
              </a:rPr>
              <a:t>What is considered the most important ratio?</a:t>
            </a:r>
          </a:p>
          <a:p>
            <a:endParaRPr lang="en-US" sz="2800" dirty="0">
              <a:solidFill>
                <a:schemeClr val="accent3">
                  <a:lumMod val="75000"/>
                </a:schemeClr>
              </a:solidFill>
            </a:endParaRPr>
          </a:p>
          <a:p>
            <a:pPr algn="l">
              <a:lnSpc>
                <a:spcPct val="150000"/>
              </a:lnSpc>
              <a:buFont typeface="Arial" panose="020B0604020202020204" pitchFamily="34" charset="0"/>
              <a:buChar char="•"/>
            </a:pPr>
            <a:r>
              <a:rPr lang="en-US" dirty="0">
                <a:effectLst/>
                <a:latin typeface="+mj-lt"/>
              </a:rPr>
              <a:t>Sodium/Potassium - Vitality, Adrenals, and Life/Death Ratio or “Our Stress Response”</a:t>
            </a:r>
          </a:p>
          <a:p>
            <a:pPr algn="l">
              <a:lnSpc>
                <a:spcPct val="150000"/>
              </a:lnSpc>
            </a:pPr>
            <a:endParaRPr lang="en-US" dirty="0">
              <a:effectLst/>
              <a:latin typeface="+mj-lt"/>
            </a:endParaRPr>
          </a:p>
          <a:p>
            <a:pPr marL="742950" lvl="1" indent="-285750" algn="l">
              <a:lnSpc>
                <a:spcPct val="150000"/>
              </a:lnSpc>
              <a:buFont typeface="Arial" panose="020B0604020202020204" pitchFamily="34" charset="0"/>
              <a:buChar char="•"/>
            </a:pPr>
            <a:r>
              <a:rPr lang="en-US" dirty="0">
                <a:effectLst/>
                <a:latin typeface="+mj-lt"/>
              </a:rPr>
              <a:t>The sodium/potassium ratio is considered the most important ratio on the test. </a:t>
            </a:r>
            <a:r>
              <a:rPr lang="en-US" b="1" dirty="0">
                <a:effectLst/>
                <a:latin typeface="+mj-lt"/>
              </a:rPr>
              <a:t>If there are numerous imbalances on the mineral analysis, it is best to focus on correcting this one first. </a:t>
            </a:r>
            <a:r>
              <a:rPr lang="en-US" dirty="0">
                <a:effectLst/>
                <a:latin typeface="+mj-lt"/>
              </a:rPr>
              <a:t>These minerals help us understand the adrenals and kidneys and are affected by stress, inflammation and an anti-inflammatory response as well.</a:t>
            </a:r>
          </a:p>
          <a:p>
            <a:pPr lvl="1" algn="l">
              <a:lnSpc>
                <a:spcPct val="150000"/>
              </a:lnSpc>
            </a:pPr>
            <a:endParaRPr lang="en-US" dirty="0">
              <a:effectLst/>
              <a:latin typeface="+mj-lt"/>
            </a:endParaRPr>
          </a:p>
          <a:p>
            <a:pPr marL="742950" lvl="1" indent="-285750" algn="l">
              <a:lnSpc>
                <a:spcPct val="150000"/>
              </a:lnSpc>
              <a:buFont typeface="Arial" panose="020B0604020202020204" pitchFamily="34" charset="0"/>
              <a:buChar char="•"/>
            </a:pPr>
            <a:r>
              <a:rPr lang="en-US" dirty="0">
                <a:effectLst/>
                <a:latin typeface="+mj-lt"/>
              </a:rPr>
              <a:t>This is the single most important ratio to assess the immune system. When it is low it is called an inversion. The low ratio indicates immune system weakness. It also indi­cates chronic adrenal weakness, fatigue and tissue catabolism. A loss of potassium from damaged cells causes the higher potassium reading in relation to sodium.</a:t>
            </a:r>
            <a:endParaRPr lang="en-US" sz="2800" dirty="0">
              <a:solidFill>
                <a:schemeClr val="accent3">
                  <a:lumMod val="75000"/>
                </a:schemeClr>
              </a:solidFill>
              <a:latin typeface="+mj-lt"/>
            </a:endParaRPr>
          </a:p>
          <a:p>
            <a:endParaRPr lang="en-US" sz="2400" dirty="0">
              <a:solidFill>
                <a:schemeClr val="accent3">
                  <a:lumMod val="75000"/>
                </a:schemeClr>
              </a:solidFill>
            </a:endParaRPr>
          </a:p>
        </p:txBody>
      </p:sp>
    </p:spTree>
    <p:extLst>
      <p:ext uri="{BB962C8B-B14F-4D97-AF65-F5344CB8AC3E}">
        <p14:creationId xmlns:p14="http://schemas.microsoft.com/office/powerpoint/2010/main" val="8766953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337094" y="728065"/>
            <a:ext cx="10377577" cy="6324808"/>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The Ratios</a:t>
            </a:r>
          </a:p>
          <a:p>
            <a:r>
              <a:rPr lang="en-US" sz="2800" dirty="0">
                <a:solidFill>
                  <a:schemeClr val="accent3">
                    <a:lumMod val="75000"/>
                  </a:schemeClr>
                </a:solidFill>
              </a:rPr>
              <a:t>What is considered the most important ratio?</a:t>
            </a:r>
          </a:p>
          <a:p>
            <a:endParaRPr lang="en-US" sz="2800" dirty="0">
              <a:solidFill>
                <a:schemeClr val="accent3">
                  <a:lumMod val="75000"/>
                </a:schemeClr>
              </a:solidFill>
            </a:endParaRPr>
          </a:p>
          <a:p>
            <a:pPr algn="l">
              <a:lnSpc>
                <a:spcPct val="150000"/>
              </a:lnSpc>
              <a:buFont typeface="Arial" panose="020B0604020202020204" pitchFamily="34" charset="0"/>
              <a:buChar char="•"/>
            </a:pPr>
            <a:r>
              <a:rPr lang="en-US" dirty="0">
                <a:effectLst/>
                <a:latin typeface="+mj-lt"/>
              </a:rPr>
              <a:t>Sodium/Potassium - Vitality, Adrenals, and Life/Death Ratio or “Our Stress Response”</a:t>
            </a:r>
          </a:p>
          <a:p>
            <a:pPr algn="l">
              <a:lnSpc>
                <a:spcPct val="150000"/>
              </a:lnSpc>
            </a:pPr>
            <a:endParaRPr lang="en-US" dirty="0">
              <a:effectLst/>
              <a:latin typeface="+mj-lt"/>
            </a:endParaRPr>
          </a:p>
          <a:p>
            <a:pPr marL="742950" lvl="1" indent="-285750" algn="l">
              <a:lnSpc>
                <a:spcPct val="150000"/>
              </a:lnSpc>
              <a:buFont typeface="Arial" panose="020B0604020202020204" pitchFamily="34" charset="0"/>
              <a:buChar char="•"/>
            </a:pPr>
            <a:r>
              <a:rPr lang="en-US" dirty="0">
                <a:effectLst/>
                <a:latin typeface="+mj-lt"/>
              </a:rPr>
              <a:t>The sodium/potassium ratio is considered the most important ratio on the test. If there are numerous imbalances on the mineral analysis, it is best to focus on correcting this one first. </a:t>
            </a:r>
            <a:r>
              <a:rPr lang="en-US" b="1" dirty="0">
                <a:effectLst/>
                <a:latin typeface="+mj-lt"/>
              </a:rPr>
              <a:t>These minerals help us understand the adrenals and kidneys and are affected by stress, inflammation and an anti-inflammatory response as well.</a:t>
            </a:r>
          </a:p>
          <a:p>
            <a:pPr lvl="1" algn="l">
              <a:lnSpc>
                <a:spcPct val="150000"/>
              </a:lnSpc>
            </a:pPr>
            <a:endParaRPr lang="en-US" dirty="0">
              <a:effectLst/>
              <a:latin typeface="+mj-lt"/>
            </a:endParaRPr>
          </a:p>
          <a:p>
            <a:pPr marL="742950" lvl="1" indent="-285750" algn="l">
              <a:lnSpc>
                <a:spcPct val="150000"/>
              </a:lnSpc>
              <a:buFont typeface="Arial" panose="020B0604020202020204" pitchFamily="34" charset="0"/>
              <a:buChar char="•"/>
            </a:pPr>
            <a:r>
              <a:rPr lang="en-US" dirty="0">
                <a:effectLst/>
                <a:latin typeface="+mj-lt"/>
              </a:rPr>
              <a:t>This is the single most important ratio to assess the immune system. When it is low it is called an inversion. The low ratio indicates immune system weakness. It also indi­cates chronic adrenal weakness, fatigue and tissue catabolism. A loss of potassium from damaged cells causes the higher potassium reading in relation to sodium.</a:t>
            </a:r>
            <a:endParaRPr lang="en-US" sz="2800" dirty="0">
              <a:solidFill>
                <a:schemeClr val="accent3">
                  <a:lumMod val="75000"/>
                </a:schemeClr>
              </a:solidFill>
              <a:latin typeface="+mj-lt"/>
            </a:endParaRPr>
          </a:p>
          <a:p>
            <a:endParaRPr lang="en-US" sz="2400" dirty="0">
              <a:solidFill>
                <a:schemeClr val="accent3">
                  <a:lumMod val="75000"/>
                </a:schemeClr>
              </a:solidFill>
            </a:endParaRPr>
          </a:p>
        </p:txBody>
      </p:sp>
    </p:spTree>
    <p:extLst>
      <p:ext uri="{BB962C8B-B14F-4D97-AF65-F5344CB8AC3E}">
        <p14:creationId xmlns:p14="http://schemas.microsoft.com/office/powerpoint/2010/main" val="35521963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907211" y="1951672"/>
            <a:ext cx="10377577" cy="2954655"/>
          </a:xfrm>
          <a:prstGeom prst="rect">
            <a:avLst/>
          </a:prstGeom>
          <a:noFill/>
          <a:ln>
            <a:solidFill>
              <a:schemeClr val="bg1"/>
            </a:solidFill>
          </a:ln>
        </p:spPr>
        <p:txBody>
          <a:bodyPr wrap="square" rtlCol="0">
            <a:spAutoFit/>
          </a:bodyPr>
          <a:lstStyle/>
          <a:p>
            <a:pPr algn="l">
              <a:lnSpc>
                <a:spcPct val="150000"/>
              </a:lnSpc>
              <a:buFont typeface="Arial" panose="020B0604020202020204" pitchFamily="34" charset="0"/>
              <a:buChar char="•"/>
            </a:pPr>
            <a:r>
              <a:rPr lang="en-US" dirty="0">
                <a:effectLst/>
                <a:latin typeface="+mj-lt"/>
              </a:rPr>
              <a:t>Sodium/Potassium - Vitality, Adrenals, and Life/Death Ratio or “Our Stress Response”</a:t>
            </a:r>
          </a:p>
          <a:p>
            <a:pPr algn="l">
              <a:lnSpc>
                <a:spcPct val="150000"/>
              </a:lnSpc>
            </a:pPr>
            <a:endParaRPr lang="en-US" dirty="0">
              <a:effectLst/>
              <a:latin typeface="+mj-lt"/>
            </a:endParaRPr>
          </a:p>
          <a:p>
            <a:pPr marL="742950" lvl="1" indent="-285750" algn="l">
              <a:lnSpc>
                <a:spcPct val="150000"/>
              </a:lnSpc>
              <a:buFont typeface="Arial" panose="020B0604020202020204" pitchFamily="34" charset="0"/>
              <a:buChar char="•"/>
            </a:pPr>
            <a:r>
              <a:rPr lang="en-US" dirty="0">
                <a:effectLst/>
                <a:latin typeface="+mj-lt"/>
              </a:rPr>
              <a:t>When the ratio is high, signals a “fight or flight” response</a:t>
            </a:r>
          </a:p>
          <a:p>
            <a:pPr lvl="1" algn="l">
              <a:lnSpc>
                <a:spcPct val="150000"/>
              </a:lnSpc>
            </a:pPr>
            <a:endParaRPr lang="en-US" dirty="0">
              <a:effectLst/>
              <a:latin typeface="+mj-lt"/>
            </a:endParaRPr>
          </a:p>
          <a:p>
            <a:pPr marL="742950" lvl="1" indent="-285750" algn="l">
              <a:lnSpc>
                <a:spcPct val="150000"/>
              </a:lnSpc>
              <a:buFont typeface="Arial" panose="020B0604020202020204" pitchFamily="34" charset="0"/>
              <a:buChar char="•"/>
            </a:pPr>
            <a:r>
              <a:rPr lang="en-US" dirty="0">
                <a:effectLst/>
                <a:latin typeface="+mj-lt"/>
              </a:rPr>
              <a:t>Internal vs external stressors</a:t>
            </a:r>
          </a:p>
          <a:p>
            <a:pPr marL="1200150" lvl="2" indent="-285750">
              <a:lnSpc>
                <a:spcPct val="150000"/>
              </a:lnSpc>
              <a:buFont typeface="Arial" panose="020B0604020202020204" pitchFamily="34" charset="0"/>
              <a:buChar char="•"/>
            </a:pPr>
            <a:r>
              <a:rPr lang="en-US" dirty="0">
                <a:solidFill>
                  <a:schemeClr val="accent3">
                    <a:lumMod val="75000"/>
                  </a:schemeClr>
                </a:solidFill>
                <a:latin typeface="+mj-lt"/>
              </a:rPr>
              <a:t> what are the differences as we have discussed in functional wellness?</a:t>
            </a:r>
          </a:p>
          <a:p>
            <a:endParaRPr lang="en-US" sz="2400" dirty="0">
              <a:solidFill>
                <a:schemeClr val="accent3">
                  <a:lumMod val="75000"/>
                </a:schemeClr>
              </a:solidFill>
            </a:endParaRPr>
          </a:p>
        </p:txBody>
      </p:sp>
    </p:spTree>
    <p:extLst>
      <p:ext uri="{BB962C8B-B14F-4D97-AF65-F5344CB8AC3E}">
        <p14:creationId xmlns:p14="http://schemas.microsoft.com/office/powerpoint/2010/main" val="26995023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337094" y="728065"/>
            <a:ext cx="10377577" cy="6324808"/>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The Ratios</a:t>
            </a:r>
          </a:p>
          <a:p>
            <a:r>
              <a:rPr lang="en-US" sz="2800" dirty="0">
                <a:solidFill>
                  <a:schemeClr val="accent3">
                    <a:lumMod val="75000"/>
                  </a:schemeClr>
                </a:solidFill>
              </a:rPr>
              <a:t>What is considered the most important ratio?</a:t>
            </a:r>
          </a:p>
          <a:p>
            <a:endParaRPr lang="en-US" sz="2800" dirty="0">
              <a:solidFill>
                <a:schemeClr val="accent3">
                  <a:lumMod val="75000"/>
                </a:schemeClr>
              </a:solidFill>
            </a:endParaRPr>
          </a:p>
          <a:p>
            <a:pPr algn="l">
              <a:lnSpc>
                <a:spcPct val="150000"/>
              </a:lnSpc>
              <a:buFont typeface="Arial" panose="020B0604020202020204" pitchFamily="34" charset="0"/>
              <a:buChar char="•"/>
            </a:pPr>
            <a:r>
              <a:rPr lang="en-US" dirty="0">
                <a:effectLst/>
                <a:latin typeface="+mj-lt"/>
              </a:rPr>
              <a:t>Sodium/Potassium - Vitality, Adrenals, and Life/Death Ratio or “Our Stress Response”</a:t>
            </a:r>
          </a:p>
          <a:p>
            <a:pPr algn="l">
              <a:lnSpc>
                <a:spcPct val="150000"/>
              </a:lnSpc>
            </a:pPr>
            <a:endParaRPr lang="en-US" dirty="0">
              <a:effectLst/>
              <a:latin typeface="+mj-lt"/>
            </a:endParaRPr>
          </a:p>
          <a:p>
            <a:pPr marL="742950" lvl="1" indent="-285750" algn="l">
              <a:lnSpc>
                <a:spcPct val="150000"/>
              </a:lnSpc>
              <a:buFont typeface="Arial" panose="020B0604020202020204" pitchFamily="34" charset="0"/>
              <a:buChar char="•"/>
            </a:pPr>
            <a:r>
              <a:rPr lang="en-US" dirty="0">
                <a:effectLst/>
                <a:latin typeface="+mj-lt"/>
              </a:rPr>
              <a:t>The sodium/potassium ratio is considered the most important ratio on the test. If there are numerous imbalances on the mineral analysis, it is best to focus on correcting this one first. These minerals help us understand the adrenals and kidneys and are affected by stress, inflammation and an anti-inflammatory response as well.</a:t>
            </a:r>
          </a:p>
          <a:p>
            <a:pPr lvl="1" algn="l">
              <a:lnSpc>
                <a:spcPct val="150000"/>
              </a:lnSpc>
            </a:pPr>
            <a:endParaRPr lang="en-US" dirty="0">
              <a:effectLst/>
              <a:latin typeface="+mj-lt"/>
            </a:endParaRPr>
          </a:p>
          <a:p>
            <a:pPr marL="742950" lvl="1" indent="-285750" algn="l">
              <a:lnSpc>
                <a:spcPct val="150000"/>
              </a:lnSpc>
              <a:buFont typeface="Arial" panose="020B0604020202020204" pitchFamily="34" charset="0"/>
              <a:buChar char="•"/>
            </a:pPr>
            <a:r>
              <a:rPr lang="en-US" b="1" dirty="0">
                <a:effectLst/>
                <a:latin typeface="+mj-lt"/>
              </a:rPr>
              <a:t>This is the single most important ratio to assess the immune system. The low ratio indicates immune system weakness. </a:t>
            </a:r>
            <a:r>
              <a:rPr lang="en-US" dirty="0">
                <a:effectLst/>
                <a:latin typeface="+mj-lt"/>
              </a:rPr>
              <a:t>It also indi­cates chronic adrenal weakness, fatigue and tissue catabolism. A loss of potassium from damaged cells causes the higher potassium reading in relation to sodium.</a:t>
            </a:r>
            <a:endParaRPr lang="en-US" sz="2800" dirty="0">
              <a:solidFill>
                <a:schemeClr val="accent3">
                  <a:lumMod val="75000"/>
                </a:schemeClr>
              </a:solidFill>
              <a:latin typeface="+mj-lt"/>
            </a:endParaRPr>
          </a:p>
          <a:p>
            <a:endParaRPr lang="en-US" sz="2400" dirty="0">
              <a:solidFill>
                <a:schemeClr val="accent3">
                  <a:lumMod val="75000"/>
                </a:schemeClr>
              </a:solidFill>
            </a:endParaRPr>
          </a:p>
        </p:txBody>
      </p:sp>
    </p:spTree>
    <p:extLst>
      <p:ext uri="{BB962C8B-B14F-4D97-AF65-F5344CB8AC3E}">
        <p14:creationId xmlns:p14="http://schemas.microsoft.com/office/powerpoint/2010/main" val="19009264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337094" y="728065"/>
            <a:ext cx="10377577" cy="6324808"/>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The Ratios</a:t>
            </a:r>
          </a:p>
          <a:p>
            <a:r>
              <a:rPr lang="en-US" sz="2800" dirty="0">
                <a:solidFill>
                  <a:schemeClr val="accent3">
                    <a:lumMod val="75000"/>
                  </a:schemeClr>
                </a:solidFill>
              </a:rPr>
              <a:t>What is considered the most important ratio?</a:t>
            </a:r>
          </a:p>
          <a:p>
            <a:endParaRPr lang="en-US" sz="2800" dirty="0">
              <a:solidFill>
                <a:schemeClr val="accent3">
                  <a:lumMod val="75000"/>
                </a:schemeClr>
              </a:solidFill>
            </a:endParaRPr>
          </a:p>
          <a:p>
            <a:pPr algn="l">
              <a:lnSpc>
                <a:spcPct val="150000"/>
              </a:lnSpc>
              <a:buFont typeface="Arial" panose="020B0604020202020204" pitchFamily="34" charset="0"/>
              <a:buChar char="•"/>
            </a:pPr>
            <a:r>
              <a:rPr lang="en-US" dirty="0">
                <a:effectLst/>
                <a:latin typeface="+mj-lt"/>
              </a:rPr>
              <a:t>Sodium/Potassium - Vitality, Adrenals, and Life/Death Ratio or “Our Stress Response”</a:t>
            </a:r>
          </a:p>
          <a:p>
            <a:pPr algn="l">
              <a:lnSpc>
                <a:spcPct val="150000"/>
              </a:lnSpc>
            </a:pPr>
            <a:endParaRPr lang="en-US" dirty="0">
              <a:effectLst/>
              <a:latin typeface="+mj-lt"/>
            </a:endParaRPr>
          </a:p>
          <a:p>
            <a:pPr marL="742950" lvl="1" indent="-285750" algn="l">
              <a:lnSpc>
                <a:spcPct val="150000"/>
              </a:lnSpc>
              <a:buFont typeface="Arial" panose="020B0604020202020204" pitchFamily="34" charset="0"/>
              <a:buChar char="•"/>
            </a:pPr>
            <a:r>
              <a:rPr lang="en-US" dirty="0">
                <a:effectLst/>
                <a:latin typeface="+mj-lt"/>
              </a:rPr>
              <a:t>The sodium/potassium ratio is considered the most important ratio on the test. If there are numerous imbalances on the mineral analysis, it is best to focus on correcting this one first. These minerals help us understand the adrenals and kidneys and are affected by stress, inflammation and an anti-inflammatory response as well.</a:t>
            </a:r>
          </a:p>
          <a:p>
            <a:pPr lvl="1" algn="l">
              <a:lnSpc>
                <a:spcPct val="150000"/>
              </a:lnSpc>
            </a:pPr>
            <a:endParaRPr lang="en-US" dirty="0">
              <a:effectLst/>
              <a:latin typeface="+mj-lt"/>
            </a:endParaRPr>
          </a:p>
          <a:p>
            <a:pPr marL="742950" lvl="1" indent="-285750" algn="l">
              <a:lnSpc>
                <a:spcPct val="150000"/>
              </a:lnSpc>
              <a:buFont typeface="Arial" panose="020B0604020202020204" pitchFamily="34" charset="0"/>
              <a:buChar char="•"/>
            </a:pPr>
            <a:r>
              <a:rPr lang="en-US" dirty="0">
                <a:effectLst/>
                <a:latin typeface="+mj-lt"/>
              </a:rPr>
              <a:t>This is the single most important ratio to assess the immune system. The low ratio indicates immune system weakness. It also indi­cates chronic adrenal weakness, fatigue and tissue catabolism. </a:t>
            </a:r>
            <a:r>
              <a:rPr lang="en-US" b="1" dirty="0">
                <a:effectLst/>
                <a:latin typeface="+mj-lt"/>
              </a:rPr>
              <a:t>A loss of potassium from damaged cells causes the higher potassium reading in relation to sodium.</a:t>
            </a:r>
            <a:endParaRPr lang="en-US" sz="2800" b="1" dirty="0">
              <a:solidFill>
                <a:schemeClr val="accent3">
                  <a:lumMod val="75000"/>
                </a:schemeClr>
              </a:solidFill>
              <a:latin typeface="+mj-lt"/>
            </a:endParaRPr>
          </a:p>
          <a:p>
            <a:endParaRPr lang="en-US" sz="2400" dirty="0">
              <a:solidFill>
                <a:schemeClr val="accent3">
                  <a:lumMod val="75000"/>
                </a:schemeClr>
              </a:solidFill>
            </a:endParaRPr>
          </a:p>
        </p:txBody>
      </p:sp>
    </p:spTree>
    <p:extLst>
      <p:ext uri="{BB962C8B-B14F-4D97-AF65-F5344CB8AC3E}">
        <p14:creationId xmlns:p14="http://schemas.microsoft.com/office/powerpoint/2010/main" val="16479680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FC9C1A-7D20-4F7D-9F17-70CBF0BECD2F}"/>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4131057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2367171"/>
            <a:ext cx="8609229" cy="2123658"/>
          </a:xfrm>
          <a:prstGeom prst="rect">
            <a:avLst/>
          </a:prstGeom>
          <a:noFill/>
          <a:ln>
            <a:solidFill>
              <a:schemeClr val="bg1"/>
            </a:solidFill>
          </a:ln>
        </p:spPr>
        <p:txBody>
          <a:bodyPr wrap="square" rtlCol="0">
            <a:spAutoFit/>
          </a:bodyPr>
          <a:lstStyle/>
          <a:p>
            <a:pPr algn="ctr"/>
            <a:r>
              <a:rPr lang="en-US" sz="8000" dirty="0">
                <a:solidFill>
                  <a:schemeClr val="accent3">
                    <a:lumMod val="75000"/>
                  </a:schemeClr>
                </a:solidFill>
              </a:rPr>
              <a:t>Iodine Deficiency</a:t>
            </a:r>
          </a:p>
          <a:p>
            <a:endParaRPr lang="en-US" sz="2800" dirty="0">
              <a:solidFill>
                <a:schemeClr val="accent3">
                  <a:lumMod val="75000"/>
                </a:schemeClr>
              </a:solidFill>
            </a:endParaRPr>
          </a:p>
          <a:p>
            <a:endParaRPr lang="en-US" sz="2400" dirty="0">
              <a:solidFill>
                <a:schemeClr val="accent3">
                  <a:lumMod val="75000"/>
                </a:schemeClr>
              </a:solidFill>
            </a:endParaRPr>
          </a:p>
        </p:txBody>
      </p:sp>
    </p:spTree>
    <p:extLst>
      <p:ext uri="{BB962C8B-B14F-4D97-AF65-F5344CB8AC3E}">
        <p14:creationId xmlns:p14="http://schemas.microsoft.com/office/powerpoint/2010/main" val="33691972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228397"/>
            <a:ext cx="8609229" cy="5632311"/>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Iodine Deficiency</a:t>
            </a:r>
          </a:p>
          <a:p>
            <a:endParaRPr lang="en-US" sz="2800" dirty="0">
              <a:solidFill>
                <a:schemeClr val="accent3">
                  <a:lumMod val="75000"/>
                </a:schemeClr>
              </a:solidFill>
            </a:endParaRPr>
          </a:p>
          <a:p>
            <a:r>
              <a:rPr lang="en-US" sz="2800" dirty="0">
                <a:solidFill>
                  <a:schemeClr val="accent3">
                    <a:lumMod val="75000"/>
                  </a:schemeClr>
                </a:solidFill>
              </a:rPr>
              <a:t>Iodine is not stored in hair and can only be properly measured via a loading 24-hour urine test.</a:t>
            </a:r>
          </a:p>
          <a:p>
            <a:endParaRPr lang="en-US" sz="2800" dirty="0">
              <a:solidFill>
                <a:schemeClr val="accent3">
                  <a:lumMod val="75000"/>
                </a:schemeClr>
              </a:solidFill>
            </a:endParaRPr>
          </a:p>
          <a:p>
            <a:r>
              <a:rPr lang="en-US" sz="2800" dirty="0">
                <a:solidFill>
                  <a:schemeClr val="accent3">
                    <a:lumMod val="75000"/>
                  </a:schemeClr>
                </a:solidFill>
              </a:rPr>
              <a:t>We might consider:</a:t>
            </a:r>
          </a:p>
          <a:p>
            <a:pPr marL="800100" lvl="1" indent="-342900">
              <a:buFont typeface="Arial" panose="020B0604020202020204" pitchFamily="34" charset="0"/>
              <a:buChar char="•"/>
            </a:pPr>
            <a:r>
              <a:rPr lang="en-US" sz="2400" dirty="0">
                <a:solidFill>
                  <a:schemeClr val="accent3">
                    <a:lumMod val="75000"/>
                  </a:schemeClr>
                </a:solidFill>
                <a:latin typeface="+mj-lt"/>
              </a:rPr>
              <a:t>Calcium &gt;50 (iodine de-calcifies)</a:t>
            </a:r>
          </a:p>
          <a:p>
            <a:pPr marL="800100" lvl="1" indent="-342900">
              <a:buFont typeface="Arial" panose="020B0604020202020204" pitchFamily="34" charset="0"/>
              <a:buChar char="•"/>
            </a:pPr>
            <a:r>
              <a:rPr lang="en-US" sz="2400" dirty="0">
                <a:solidFill>
                  <a:schemeClr val="accent3">
                    <a:lumMod val="75000"/>
                  </a:schemeClr>
                </a:solidFill>
                <a:latin typeface="+mj-lt"/>
              </a:rPr>
              <a:t>Potassium &lt;4</a:t>
            </a:r>
          </a:p>
          <a:p>
            <a:pPr marL="800100" lvl="1" indent="-342900">
              <a:buFont typeface="Arial" panose="020B0604020202020204" pitchFamily="34" charset="0"/>
              <a:buChar char="•"/>
            </a:pPr>
            <a:r>
              <a:rPr lang="en-US" sz="2400" dirty="0">
                <a:solidFill>
                  <a:schemeClr val="accent3">
                    <a:lumMod val="75000"/>
                  </a:schemeClr>
                </a:solidFill>
                <a:latin typeface="+mj-lt"/>
              </a:rPr>
              <a:t>Copper &gt;2.5 (may also be low)</a:t>
            </a:r>
          </a:p>
          <a:p>
            <a:pPr marL="800100" lvl="1" indent="-342900">
              <a:buFont typeface="Arial" panose="020B0604020202020204" pitchFamily="34" charset="0"/>
              <a:buChar char="•"/>
            </a:pPr>
            <a:r>
              <a:rPr lang="en-US" sz="2400" dirty="0">
                <a:solidFill>
                  <a:schemeClr val="accent3">
                    <a:lumMod val="75000"/>
                  </a:schemeClr>
                </a:solidFill>
                <a:latin typeface="+mj-lt"/>
              </a:rPr>
              <a:t>Selenium &lt;.08</a:t>
            </a:r>
          </a:p>
          <a:p>
            <a:pPr marL="800100" lvl="1" indent="-342900">
              <a:buFont typeface="Arial" panose="020B0604020202020204" pitchFamily="34" charset="0"/>
              <a:buChar char="•"/>
            </a:pPr>
            <a:r>
              <a:rPr lang="en-US" sz="2400" dirty="0">
                <a:solidFill>
                  <a:schemeClr val="accent3">
                    <a:lumMod val="75000"/>
                  </a:schemeClr>
                </a:solidFill>
                <a:latin typeface="+mj-lt"/>
              </a:rPr>
              <a:t>Lithium&lt;.004</a:t>
            </a:r>
          </a:p>
          <a:p>
            <a:pPr marL="800100" lvl="1" indent="-342900">
              <a:buFont typeface="Arial" panose="020B0604020202020204" pitchFamily="34" charset="0"/>
              <a:buChar char="•"/>
            </a:pPr>
            <a:r>
              <a:rPr lang="en-US" sz="2400" dirty="0">
                <a:solidFill>
                  <a:schemeClr val="accent3">
                    <a:lumMod val="75000"/>
                  </a:schemeClr>
                </a:solidFill>
                <a:latin typeface="+mj-lt"/>
              </a:rPr>
              <a:t>Mercury &gt;.02</a:t>
            </a:r>
          </a:p>
          <a:p>
            <a:pPr marL="800100" lvl="1" indent="-342900">
              <a:buFont typeface="Arial" panose="020B0604020202020204" pitchFamily="34" charset="0"/>
              <a:buChar char="•"/>
            </a:pPr>
            <a:r>
              <a:rPr lang="en-US" sz="2400" dirty="0">
                <a:solidFill>
                  <a:schemeClr val="accent3">
                    <a:lumMod val="75000"/>
                  </a:schemeClr>
                </a:solidFill>
                <a:latin typeface="+mj-lt"/>
              </a:rPr>
              <a:t>Ca/K ratio &gt;10.1</a:t>
            </a:r>
          </a:p>
          <a:p>
            <a:endParaRPr lang="en-US" sz="2400" dirty="0">
              <a:solidFill>
                <a:schemeClr val="accent3">
                  <a:lumMod val="75000"/>
                </a:schemeClr>
              </a:solidFill>
            </a:endParaRPr>
          </a:p>
        </p:txBody>
      </p:sp>
    </p:spTree>
    <p:extLst>
      <p:ext uri="{BB962C8B-B14F-4D97-AF65-F5344CB8AC3E}">
        <p14:creationId xmlns:p14="http://schemas.microsoft.com/office/powerpoint/2010/main" val="30431798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2011145" y="2151727"/>
            <a:ext cx="8609229" cy="2554545"/>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Iodine Deficiency</a:t>
            </a:r>
          </a:p>
          <a:p>
            <a:endParaRPr lang="en-US" sz="2800" dirty="0">
              <a:solidFill>
                <a:schemeClr val="accent3">
                  <a:lumMod val="75000"/>
                </a:schemeClr>
              </a:solidFill>
            </a:endParaRPr>
          </a:p>
          <a:p>
            <a:r>
              <a:rPr lang="en-US" sz="2800" dirty="0">
                <a:solidFill>
                  <a:schemeClr val="accent3">
                    <a:lumMod val="75000"/>
                  </a:schemeClr>
                </a:solidFill>
              </a:rPr>
              <a:t>Using T3 and rT3 to determine levels?</a:t>
            </a:r>
          </a:p>
          <a:p>
            <a:endParaRPr lang="en-US" sz="2800" dirty="0">
              <a:solidFill>
                <a:schemeClr val="accent3">
                  <a:lumMod val="75000"/>
                </a:schemeClr>
              </a:solidFill>
              <a:latin typeface="+mj-lt"/>
            </a:endParaRPr>
          </a:p>
          <a:p>
            <a:endParaRPr lang="en-US" sz="2400" dirty="0">
              <a:solidFill>
                <a:schemeClr val="accent3">
                  <a:lumMod val="75000"/>
                </a:schemeClr>
              </a:solidFill>
              <a:latin typeface="+mj-lt"/>
            </a:endParaRPr>
          </a:p>
          <a:p>
            <a:endParaRPr lang="en-US" sz="2400" dirty="0">
              <a:solidFill>
                <a:schemeClr val="accent3">
                  <a:lumMod val="75000"/>
                </a:schemeClr>
              </a:solidFill>
            </a:endParaRPr>
          </a:p>
        </p:txBody>
      </p:sp>
      <p:pic>
        <p:nvPicPr>
          <p:cNvPr id="4" name="Picture 3">
            <a:extLst>
              <a:ext uri="{FF2B5EF4-FFF2-40B4-BE49-F238E27FC236}">
                <a16:creationId xmlns:a16="http://schemas.microsoft.com/office/drawing/2014/main" id="{CD533360-57E4-483A-B4EB-5F3A452AD0A7}"/>
              </a:ext>
            </a:extLst>
          </p:cNvPr>
          <p:cNvPicPr>
            <a:picLocks noChangeAspect="1"/>
          </p:cNvPicPr>
          <p:nvPr/>
        </p:nvPicPr>
        <p:blipFill>
          <a:blip r:embed="rId3"/>
          <a:stretch>
            <a:fillRect/>
          </a:stretch>
        </p:blipFill>
        <p:spPr>
          <a:xfrm>
            <a:off x="2011145" y="4348881"/>
            <a:ext cx="4524375" cy="523875"/>
          </a:xfrm>
          <a:prstGeom prst="rect">
            <a:avLst/>
          </a:prstGeom>
        </p:spPr>
      </p:pic>
    </p:spTree>
    <p:extLst>
      <p:ext uri="{BB962C8B-B14F-4D97-AF65-F5344CB8AC3E}">
        <p14:creationId xmlns:p14="http://schemas.microsoft.com/office/powerpoint/2010/main" val="34640567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1.6.21palette">
      <a:dk1>
        <a:srgbClr val="2C3C43"/>
      </a:dk1>
      <a:lt1>
        <a:sysClr val="window" lastClr="FFFFFF"/>
      </a:lt1>
      <a:dk2>
        <a:srgbClr val="2C3C43"/>
      </a:dk2>
      <a:lt2>
        <a:srgbClr val="EBEBEB"/>
      </a:lt2>
      <a:accent1>
        <a:srgbClr val="88A8A6"/>
      </a:accent1>
      <a:accent2>
        <a:srgbClr val="D7E5E4"/>
      </a:accent2>
      <a:accent3>
        <a:srgbClr val="1D5C69"/>
      </a:accent3>
      <a:accent4>
        <a:srgbClr val="384B71"/>
      </a:accent4>
      <a:accent5>
        <a:srgbClr val="37646A"/>
      </a:accent5>
      <a:accent6>
        <a:srgbClr val="578F8F"/>
      </a:accent6>
      <a:hlink>
        <a:srgbClr val="99CA3C"/>
      </a:hlink>
      <a:folHlink>
        <a:srgbClr val="B9D181"/>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88943</TotalTime>
  <Words>1508</Words>
  <Application>Microsoft Office PowerPoint</Application>
  <PresentationFormat>Widescreen</PresentationFormat>
  <Paragraphs>124</Paragraphs>
  <Slides>17</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Arial Nova</vt:lpstr>
      <vt:lpstr>Calibri</vt:lpstr>
      <vt:lpstr>Century Gothic</vt:lpstr>
      <vt:lpstr>Palatino Linotype</vt:lpstr>
      <vt:lpstr>Wingdings 2</vt:lpstr>
      <vt:lpstr>Presentation on brainstorming</vt:lpstr>
      <vt:lpstr>HTMA – Part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Heme Synthesis</dc:title>
  <dc:creator>Jennifer Savage</dc:creator>
  <cp:lastModifiedBy>Jennifer Savage, ND</cp:lastModifiedBy>
  <cp:revision>140</cp:revision>
  <dcterms:created xsi:type="dcterms:W3CDTF">2020-04-08T10:53:53Z</dcterms:created>
  <dcterms:modified xsi:type="dcterms:W3CDTF">2021-10-01T15:59:52Z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