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"/>
  </p:notesMasterIdLst>
  <p:sldIdLst>
    <p:sldId id="256" r:id="rId2"/>
    <p:sldId id="340" r:id="rId3"/>
    <p:sldId id="34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EC16B-6162-4C35-832C-55B0C08B00B5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2686-2E88-44D6-9CA7-B1C9C7B4A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96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24600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Helvetica Neue"/>
              </a:rPr>
              <a:t>Academy of Functional Wellness</a:t>
            </a:r>
            <a:r>
              <a:rPr lang="en-US" dirty="0"/>
              <a:t>®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Academy of Functional Wellness®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-29028" y="-7144"/>
            <a:ext cx="12240731" cy="1041400"/>
            <a:chOff x="-25356" y="-7144"/>
            <a:chExt cx="12240731" cy="1041400"/>
          </a:xfrm>
        </p:grpSpPr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-12700" y="-7144"/>
              <a:ext cx="12217400" cy="10414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shade val="50000"/>
                    <a:alpha val="45000"/>
                    <a:satMod val="120000"/>
                  </a:schemeClr>
                </a:gs>
                <a:gs pos="100000">
                  <a:schemeClr val="accent3">
                    <a:shade val="80000"/>
                    <a:alpha val="55000"/>
                    <a:satMod val="155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en-US"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842000" y="-7144"/>
              <a:ext cx="6350000" cy="638175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shade val="50000"/>
                    <a:alpha val="30000"/>
                    <a:satMod val="130000"/>
                  </a:schemeClr>
                </a:gs>
                <a:gs pos="80000">
                  <a:schemeClr val="accent2">
                    <a:shade val="75000"/>
                    <a:alpha val="45000"/>
                    <a:satMod val="14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en-US"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-25356" y="202408"/>
              <a:ext cx="12240731" cy="649224"/>
              <a:chOff x="-19045" y="216550"/>
              <a:chExt cx="9180548" cy="649224"/>
            </a:xfrm>
          </p:grpSpPr>
          <p:sp>
            <p:nvSpPr>
              <p:cNvPr id="32" name="Freeform 31"/>
              <p:cNvSpPr>
                <a:spLocks/>
              </p:cNvSpPr>
              <p:nvPr/>
            </p:nvSpPr>
            <p:spPr bwMode="auto">
              <a:xfrm rot="21435692">
                <a:off x="-19045" y="216550"/>
                <a:ext cx="9163050" cy="649224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966"/>
                  </a:cxn>
                  <a:cxn ang="0">
                    <a:pos x="1608" y="282"/>
                  </a:cxn>
                  <a:cxn ang="0">
                    <a:pos x="4110" y="1008"/>
                  </a:cxn>
                  <a:cxn ang="0">
                    <a:pos x="5772" y="0"/>
                  </a:cxn>
                </a:cxnLst>
                <a:rect l="0" t="0" r="0" b="0"/>
                <a:pathLst>
                  <a:path w="5772" h="1055">
                    <a:moveTo>
                      <a:pt x="0" y="966"/>
                    </a:moveTo>
                    <a:cubicBezTo>
                      <a:pt x="282" y="738"/>
                      <a:pt x="923" y="275"/>
                      <a:pt x="1608" y="282"/>
                    </a:cubicBezTo>
                    <a:cubicBezTo>
                      <a:pt x="2293" y="289"/>
                      <a:pt x="3416" y="1055"/>
                      <a:pt x="4110" y="1008"/>
                    </a:cubicBezTo>
                    <a:cubicBezTo>
                      <a:pt x="4804" y="961"/>
                      <a:pt x="5426" y="210"/>
                      <a:pt x="5772" y="0"/>
                    </a:cubicBezTo>
                  </a:path>
                </a:pathLst>
              </a:custGeom>
              <a:noFill/>
              <a:ln w="10795" cap="flat" cmpd="sng" algn="ctr">
                <a:gradFill>
                  <a:gsLst>
                    <a:gs pos="74000">
                      <a:schemeClr val="accent3">
                        <a:shade val="75000"/>
                      </a:schemeClr>
                    </a:gs>
                    <a:gs pos="86000">
                      <a:schemeClr val="tx1">
                        <a:alpha val="29000"/>
                      </a:schemeClr>
                    </a:gs>
                    <a:gs pos="16000">
                      <a:schemeClr val="accent2">
                        <a:shade val="75000"/>
                        <a:alpha val="56000"/>
                      </a:schemeClr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 sz="1800"/>
              </a:p>
            </p:txBody>
          </p:sp>
          <p:sp>
            <p:nvSpPr>
              <p:cNvPr id="33" name="Freeform 32"/>
              <p:cNvSpPr>
                <a:spLocks/>
              </p:cNvSpPr>
              <p:nvPr/>
            </p:nvSpPr>
            <p:spPr bwMode="auto">
              <a:xfrm rot="21435692">
                <a:off x="-14309" y="290003"/>
                <a:ext cx="9175812" cy="530352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9525" cap="flat" cmpd="sng" algn="ctr">
                <a:gradFill>
                  <a:gsLst>
                    <a:gs pos="74000">
                      <a:schemeClr val="accent4"/>
                    </a:gs>
                    <a:gs pos="44000">
                      <a:schemeClr val="accent1"/>
                    </a:gs>
                    <a:gs pos="33000">
                      <a:schemeClr val="accent2">
                        <a:alpha val="56000"/>
                      </a:schemeClr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 sz="1800"/>
              </a:p>
            </p:txBody>
          </p: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  <a:latin typeface="Helvetica Neue"/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AFB3A2B-0D09-48B1-B201-C098AE14BA9C}"/>
              </a:ext>
            </a:extLst>
          </p:cNvPr>
          <p:cNvSpPr txBox="1">
            <a:spLocks/>
          </p:cNvSpPr>
          <p:nvPr/>
        </p:nvSpPr>
        <p:spPr>
          <a:xfrm>
            <a:off x="609600" y="6324600"/>
            <a:ext cx="4470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Helvetica Neue"/>
              </a:rPr>
              <a:t>Academy of Functional Wellness</a:t>
            </a:r>
            <a:r>
              <a:rPr lang="en-US" sz="1100" dirty="0"/>
              <a:t>®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839F64-E726-4FA1-8DD3-C14C61AB4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Academy of Functional Wellness®</a:t>
            </a:r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1B6D2-1AFF-8A3E-F2F9-519D2BE29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200" y="1905000"/>
            <a:ext cx="10468864" cy="1828800"/>
          </a:xfrm>
        </p:spPr>
        <p:txBody>
          <a:bodyPr>
            <a:normAutofit/>
          </a:bodyPr>
          <a:lstStyle/>
          <a:p>
            <a:r>
              <a:rPr lang="en-US" sz="4000" b="0" dirty="0"/>
              <a:t>Easy Tea Infusions Guide to Brewing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8CB4CF-000A-B24D-FB7A-97055CAB7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136" y="3733800"/>
            <a:ext cx="10472928" cy="1752600"/>
          </a:xfrm>
        </p:spPr>
        <p:txBody>
          <a:bodyPr>
            <a:normAutofit/>
          </a:bodyPr>
          <a:lstStyle/>
          <a:p>
            <a:r>
              <a:rPr lang="en-US" sz="1200" dirty="0"/>
              <a:t>6.16.23</a:t>
            </a:r>
          </a:p>
        </p:txBody>
      </p:sp>
    </p:spTree>
    <p:extLst>
      <p:ext uri="{BB962C8B-B14F-4D97-AF65-F5344CB8AC3E}">
        <p14:creationId xmlns:p14="http://schemas.microsoft.com/office/powerpoint/2010/main" val="423995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D1671-48B5-F4AC-7F45-0B4151EA0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622" y="2863066"/>
            <a:ext cx="5229578" cy="2013734"/>
          </a:xfrm>
        </p:spPr>
        <p:txBody>
          <a:bodyPr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effectLst/>
                <a:latin typeface="Open Sans" panose="020B0606030504020204" pitchFamily="34" charset="0"/>
              </a:rPr>
              <a:t>Bodum Brazil French Press Coffee Maker, 1.5 Liter, 51 Ounce</a:t>
            </a:r>
            <a:endParaRPr lang="en-US" sz="1200" dirty="0">
              <a:effectLst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8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D4D2A1-BF79-AC47-FA09-CA4ED815F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065" y="1415265"/>
            <a:ext cx="42957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1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D1671-48B5-F4AC-7F45-0B4151EA0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21" y="1266826"/>
            <a:ext cx="5677253" cy="4543424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effectLst/>
                <a:latin typeface="Open Sans" panose="020B0606030504020204" pitchFamily="34" charset="0"/>
              </a:rPr>
              <a:t>Set water to boil.</a:t>
            </a:r>
          </a:p>
          <a:p>
            <a:pPr marL="0" indent="0" algn="l">
              <a:lnSpc>
                <a:spcPct val="120000"/>
              </a:lnSpc>
              <a:buNone/>
            </a:pPr>
            <a:endParaRPr lang="en-US" sz="1800" b="1" dirty="0">
              <a:latin typeface="Open Sans" panose="020B0606030504020204" pitchFamily="34" charset="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effectLst/>
                <a:latin typeface="Open Sans" panose="020B0606030504020204" pitchFamily="34" charset="0"/>
              </a:rPr>
              <a:t>Add 1 ½ Cups of loose teas to press.</a:t>
            </a:r>
          </a:p>
          <a:p>
            <a:pPr marL="0" indent="0" algn="l">
              <a:lnSpc>
                <a:spcPct val="120000"/>
              </a:lnSpc>
              <a:buNone/>
            </a:pPr>
            <a:endParaRPr lang="en-US" sz="1800" b="1" dirty="0">
              <a:latin typeface="Open Sans" panose="020B0606030504020204" pitchFamily="34" charset="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effectLst/>
                <a:latin typeface="Open Sans" panose="020B0606030504020204" pitchFamily="34" charset="0"/>
              </a:rPr>
              <a:t>Once water boils, pour over tea and stir.</a:t>
            </a:r>
          </a:p>
          <a:p>
            <a:pPr marL="0" indent="0" algn="l">
              <a:lnSpc>
                <a:spcPct val="120000"/>
              </a:lnSpc>
              <a:buNone/>
            </a:pPr>
            <a:endParaRPr lang="en-US" sz="1800" b="1" dirty="0">
              <a:latin typeface="Open Sans" panose="020B0606030504020204" pitchFamily="34" charset="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effectLst/>
                <a:latin typeface="Open Sans" panose="020B0606030504020204" pitchFamily="34" charset="0"/>
              </a:rPr>
              <a:t>Fill to just under the pour spout.</a:t>
            </a:r>
          </a:p>
          <a:p>
            <a:pPr marL="0" indent="0" algn="l">
              <a:lnSpc>
                <a:spcPct val="120000"/>
              </a:lnSpc>
              <a:buNone/>
            </a:pPr>
            <a:endParaRPr lang="en-US" sz="1800" b="1" dirty="0">
              <a:latin typeface="Open Sans" panose="020B0606030504020204" pitchFamily="34" charset="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latin typeface="Open Sans" panose="020B0606030504020204" pitchFamily="34" charset="0"/>
              </a:rPr>
              <a:t>Place the lid on and push down just below the water line. </a:t>
            </a:r>
          </a:p>
          <a:p>
            <a:pPr marL="0" indent="0" algn="l">
              <a:lnSpc>
                <a:spcPct val="120000"/>
              </a:lnSpc>
              <a:buNone/>
            </a:pPr>
            <a:endParaRPr lang="en-US" sz="1800" b="1" dirty="0">
              <a:latin typeface="Open Sans" panose="020B0606030504020204" pitchFamily="34" charset="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latin typeface="Open Sans" panose="020B0606030504020204" pitchFamily="34" charset="0"/>
              </a:rPr>
              <a:t>Allow the tea to cool. </a:t>
            </a:r>
          </a:p>
          <a:p>
            <a:pPr marL="0" indent="0" algn="l">
              <a:lnSpc>
                <a:spcPct val="120000"/>
              </a:lnSpc>
              <a:buNone/>
            </a:pPr>
            <a:endParaRPr lang="en-US" sz="1800" b="1" dirty="0">
              <a:latin typeface="Open Sans" panose="020B0606030504020204" pitchFamily="34" charset="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latin typeface="Open Sans" panose="020B0606030504020204" pitchFamily="34" charset="0"/>
              </a:rPr>
              <a:t>Push the press down completely and place in the refrigerator.</a:t>
            </a:r>
          </a:p>
          <a:p>
            <a:pPr marL="0" indent="0" algn="l">
              <a:lnSpc>
                <a:spcPct val="150000"/>
              </a:lnSpc>
              <a:buNone/>
            </a:pPr>
            <a:endParaRPr lang="en-US" sz="18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D4D2A1-BF79-AC47-FA09-CA4ED815F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065" y="1415265"/>
            <a:ext cx="42957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9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1.6.21palette">
      <a:dk1>
        <a:srgbClr val="2C3C43"/>
      </a:dk1>
      <a:lt1>
        <a:sysClr val="window" lastClr="FFFFFF"/>
      </a:lt1>
      <a:dk2>
        <a:srgbClr val="2C3C43"/>
      </a:dk2>
      <a:lt2>
        <a:srgbClr val="EBEBEB"/>
      </a:lt2>
      <a:accent1>
        <a:srgbClr val="88A8A6"/>
      </a:accent1>
      <a:accent2>
        <a:srgbClr val="D7E5E4"/>
      </a:accent2>
      <a:accent3>
        <a:srgbClr val="1D5C69"/>
      </a:accent3>
      <a:accent4>
        <a:srgbClr val="384B71"/>
      </a:accent4>
      <a:accent5>
        <a:srgbClr val="37646A"/>
      </a:accent5>
      <a:accent6>
        <a:srgbClr val="578F8F"/>
      </a:accent6>
      <a:hlink>
        <a:srgbClr val="99CA3C"/>
      </a:hlink>
      <a:folHlink>
        <a:srgbClr val="B9D181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heme1" id="{5B957068-8B66-43B8-969F-FA76507150C5}" vid="{9A4A6EC4-D7E4-4034-ABDA-1BBF83EB620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42693</TotalTime>
  <Words>82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Calibri</vt:lpstr>
      <vt:lpstr>Century Gothic</vt:lpstr>
      <vt:lpstr>Helvetica Neue</vt:lpstr>
      <vt:lpstr>Open Sans</vt:lpstr>
      <vt:lpstr>Palatino Linotype</vt:lpstr>
      <vt:lpstr>Wingdings 2</vt:lpstr>
      <vt:lpstr>Theme1</vt:lpstr>
      <vt:lpstr>Easy Tea Infusions Guide to Brewing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Learning Experience</dc:title>
  <dc:creator>Jennifer Savage, ND</dc:creator>
  <cp:lastModifiedBy>Jennifer Savage, ND</cp:lastModifiedBy>
  <cp:revision>109</cp:revision>
  <dcterms:created xsi:type="dcterms:W3CDTF">2022-08-31T14:56:40Z</dcterms:created>
  <dcterms:modified xsi:type="dcterms:W3CDTF">2023-06-16T15:52:15Z</dcterms:modified>
</cp:coreProperties>
</file>